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1" r:id="rId1"/>
  </p:sldMasterIdLst>
  <p:sldIdLst>
    <p:sldId id="256" r:id="rId2"/>
    <p:sldId id="257" r:id="rId3"/>
    <p:sldId id="259" r:id="rId4"/>
    <p:sldId id="258" r:id="rId5"/>
    <p:sldId id="260" r:id="rId6"/>
    <p:sldId id="262" r:id="rId7"/>
    <p:sldId id="263" r:id="rId8"/>
    <p:sldId id="264" r:id="rId9"/>
    <p:sldId id="265" r:id="rId10"/>
    <p:sldId id="266" r:id="rId11"/>
    <p:sldId id="267" r:id="rId12"/>
    <p:sldId id="268" r:id="rId13"/>
    <p:sldId id="269" r:id="rId14"/>
    <p:sldId id="270" r:id="rId15"/>
    <p:sldId id="272" r:id="rId16"/>
    <p:sldId id="274" r:id="rId17"/>
    <p:sldId id="275" r:id="rId18"/>
    <p:sldId id="261" r:id="rId19"/>
  </p:sldIdLst>
  <p:sldSz cx="9144000" cy="6858000" type="screen4x3"/>
  <p:notesSz cx="6858000" cy="9144000"/>
  <p:defaultText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554" autoAdjust="0"/>
  </p:normalViewPr>
  <p:slideViewPr>
    <p:cSldViewPr>
      <p:cViewPr varScale="1">
        <p:scale>
          <a:sx n="83" d="100"/>
          <a:sy n="83" d="100"/>
        </p:scale>
        <p:origin x="1584"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478C6570-E243-44B4-9525-1ECE52071B27}" type="datetimeFigureOut">
              <a:rPr lang="es-PE" smtClean="0"/>
              <a:t>29/03/2016</a:t>
            </a:fld>
            <a:endParaRPr lang="es-PE"/>
          </a:p>
        </p:txBody>
      </p:sp>
      <p:sp>
        <p:nvSpPr>
          <p:cNvPr id="5" name="Footer Placeholder 4"/>
          <p:cNvSpPr>
            <a:spLocks noGrp="1"/>
          </p:cNvSpPr>
          <p:nvPr>
            <p:ph type="ftr" sz="quarter" idx="11"/>
          </p:nvPr>
        </p:nvSpPr>
        <p:spPr/>
        <p:txBody>
          <a:bodyPr/>
          <a:lstStyle/>
          <a:p>
            <a:endParaRPr lang="es-PE"/>
          </a:p>
        </p:txBody>
      </p:sp>
      <p:sp>
        <p:nvSpPr>
          <p:cNvPr id="6" name="Slide Number Placeholder 5"/>
          <p:cNvSpPr>
            <a:spLocks noGrp="1"/>
          </p:cNvSpPr>
          <p:nvPr>
            <p:ph type="sldNum" sz="quarter" idx="12"/>
          </p:nvPr>
        </p:nvSpPr>
        <p:spPr/>
        <p:txBody>
          <a:bodyPr/>
          <a:lstStyle/>
          <a:p>
            <a:fld id="{708680DB-AE82-4585-88D4-F9936F2417F1}" type="slidenum">
              <a:rPr lang="es-PE" smtClean="0"/>
              <a:t>‹Nº›</a:t>
            </a:fld>
            <a:endParaRPr lang="es-PE"/>
          </a:p>
        </p:txBody>
      </p:sp>
    </p:spTree>
    <p:extLst>
      <p:ext uri="{BB962C8B-B14F-4D97-AF65-F5344CB8AC3E}">
        <p14:creationId xmlns:p14="http://schemas.microsoft.com/office/powerpoint/2010/main" val="41957864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478C6570-E243-44B4-9525-1ECE52071B27}" type="datetimeFigureOut">
              <a:rPr lang="es-PE" smtClean="0"/>
              <a:t>29/03/2016</a:t>
            </a:fld>
            <a:endParaRPr lang="es-PE"/>
          </a:p>
        </p:txBody>
      </p:sp>
      <p:sp>
        <p:nvSpPr>
          <p:cNvPr id="5" name="Footer Placeholder 4"/>
          <p:cNvSpPr>
            <a:spLocks noGrp="1"/>
          </p:cNvSpPr>
          <p:nvPr>
            <p:ph type="ftr" sz="quarter" idx="11"/>
          </p:nvPr>
        </p:nvSpPr>
        <p:spPr/>
        <p:txBody>
          <a:bodyPr/>
          <a:lstStyle/>
          <a:p>
            <a:endParaRPr lang="es-PE"/>
          </a:p>
        </p:txBody>
      </p:sp>
      <p:sp>
        <p:nvSpPr>
          <p:cNvPr id="6" name="Slide Number Placeholder 5"/>
          <p:cNvSpPr>
            <a:spLocks noGrp="1"/>
          </p:cNvSpPr>
          <p:nvPr>
            <p:ph type="sldNum" sz="quarter" idx="12"/>
          </p:nvPr>
        </p:nvSpPr>
        <p:spPr/>
        <p:txBody>
          <a:bodyPr/>
          <a:lstStyle/>
          <a:p>
            <a:fld id="{708680DB-AE82-4585-88D4-F9936F2417F1}" type="slidenum">
              <a:rPr lang="es-PE" smtClean="0"/>
              <a:t>‹Nº›</a:t>
            </a:fld>
            <a:endParaRPr lang="es-PE"/>
          </a:p>
        </p:txBody>
      </p:sp>
    </p:spTree>
    <p:extLst>
      <p:ext uri="{BB962C8B-B14F-4D97-AF65-F5344CB8AC3E}">
        <p14:creationId xmlns:p14="http://schemas.microsoft.com/office/powerpoint/2010/main" val="6146679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478C6570-E243-44B4-9525-1ECE52071B27}" type="datetimeFigureOut">
              <a:rPr lang="es-PE" smtClean="0"/>
              <a:t>29/03/2016</a:t>
            </a:fld>
            <a:endParaRPr lang="es-PE"/>
          </a:p>
        </p:txBody>
      </p:sp>
      <p:sp>
        <p:nvSpPr>
          <p:cNvPr id="5" name="Footer Placeholder 4"/>
          <p:cNvSpPr>
            <a:spLocks noGrp="1"/>
          </p:cNvSpPr>
          <p:nvPr>
            <p:ph type="ftr" sz="quarter" idx="11"/>
          </p:nvPr>
        </p:nvSpPr>
        <p:spPr/>
        <p:txBody>
          <a:bodyPr/>
          <a:lstStyle/>
          <a:p>
            <a:endParaRPr lang="es-PE"/>
          </a:p>
        </p:txBody>
      </p:sp>
      <p:sp>
        <p:nvSpPr>
          <p:cNvPr id="6" name="Slide Number Placeholder 5"/>
          <p:cNvSpPr>
            <a:spLocks noGrp="1"/>
          </p:cNvSpPr>
          <p:nvPr>
            <p:ph type="sldNum" sz="quarter" idx="12"/>
          </p:nvPr>
        </p:nvSpPr>
        <p:spPr/>
        <p:txBody>
          <a:bodyPr/>
          <a:lstStyle/>
          <a:p>
            <a:fld id="{708680DB-AE82-4585-88D4-F9936F2417F1}" type="slidenum">
              <a:rPr lang="es-PE" smtClean="0"/>
              <a:t>‹Nº›</a:t>
            </a:fld>
            <a:endParaRPr lang="es-PE"/>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8206019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478C6570-E243-44B4-9525-1ECE52071B27}" type="datetimeFigureOut">
              <a:rPr lang="es-PE" smtClean="0"/>
              <a:t>29/03/2016</a:t>
            </a:fld>
            <a:endParaRPr lang="es-PE"/>
          </a:p>
        </p:txBody>
      </p:sp>
      <p:sp>
        <p:nvSpPr>
          <p:cNvPr id="5" name="Footer Placeholder 4"/>
          <p:cNvSpPr>
            <a:spLocks noGrp="1"/>
          </p:cNvSpPr>
          <p:nvPr>
            <p:ph type="ftr" sz="quarter" idx="11"/>
          </p:nvPr>
        </p:nvSpPr>
        <p:spPr/>
        <p:txBody>
          <a:bodyPr/>
          <a:lstStyle/>
          <a:p>
            <a:endParaRPr lang="es-PE"/>
          </a:p>
        </p:txBody>
      </p:sp>
      <p:sp>
        <p:nvSpPr>
          <p:cNvPr id="6" name="Slide Number Placeholder 5"/>
          <p:cNvSpPr>
            <a:spLocks noGrp="1"/>
          </p:cNvSpPr>
          <p:nvPr>
            <p:ph type="sldNum" sz="quarter" idx="12"/>
          </p:nvPr>
        </p:nvSpPr>
        <p:spPr/>
        <p:txBody>
          <a:bodyPr/>
          <a:lstStyle/>
          <a:p>
            <a:fld id="{708680DB-AE82-4585-88D4-F9936F2417F1}" type="slidenum">
              <a:rPr lang="es-PE" smtClean="0"/>
              <a:t>‹Nº›</a:t>
            </a:fld>
            <a:endParaRPr lang="es-PE"/>
          </a:p>
        </p:txBody>
      </p:sp>
    </p:spTree>
    <p:extLst>
      <p:ext uri="{BB962C8B-B14F-4D97-AF65-F5344CB8AC3E}">
        <p14:creationId xmlns:p14="http://schemas.microsoft.com/office/powerpoint/2010/main" val="28647490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478C6570-E243-44B4-9525-1ECE52071B27}" type="datetimeFigureOut">
              <a:rPr lang="es-PE" smtClean="0"/>
              <a:t>29/03/2016</a:t>
            </a:fld>
            <a:endParaRPr lang="es-PE"/>
          </a:p>
        </p:txBody>
      </p:sp>
      <p:sp>
        <p:nvSpPr>
          <p:cNvPr id="5" name="Footer Placeholder 4"/>
          <p:cNvSpPr>
            <a:spLocks noGrp="1"/>
          </p:cNvSpPr>
          <p:nvPr>
            <p:ph type="ftr" sz="quarter" idx="11"/>
          </p:nvPr>
        </p:nvSpPr>
        <p:spPr/>
        <p:txBody>
          <a:bodyPr/>
          <a:lstStyle/>
          <a:p>
            <a:endParaRPr lang="es-PE"/>
          </a:p>
        </p:txBody>
      </p:sp>
      <p:sp>
        <p:nvSpPr>
          <p:cNvPr id="6" name="Slide Number Placeholder 5"/>
          <p:cNvSpPr>
            <a:spLocks noGrp="1"/>
          </p:cNvSpPr>
          <p:nvPr>
            <p:ph type="sldNum" sz="quarter" idx="12"/>
          </p:nvPr>
        </p:nvSpPr>
        <p:spPr/>
        <p:txBody>
          <a:bodyPr/>
          <a:lstStyle/>
          <a:p>
            <a:fld id="{708680DB-AE82-4585-88D4-F9936F2417F1}" type="slidenum">
              <a:rPr lang="es-PE" smtClean="0"/>
              <a:t>‹Nº›</a:t>
            </a:fld>
            <a:endParaRPr lang="es-PE"/>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5394480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478C6570-E243-44B4-9525-1ECE52071B27}" type="datetimeFigureOut">
              <a:rPr lang="es-PE" smtClean="0"/>
              <a:t>29/03/2016</a:t>
            </a:fld>
            <a:endParaRPr lang="es-PE"/>
          </a:p>
        </p:txBody>
      </p:sp>
      <p:sp>
        <p:nvSpPr>
          <p:cNvPr id="5" name="Footer Placeholder 4"/>
          <p:cNvSpPr>
            <a:spLocks noGrp="1"/>
          </p:cNvSpPr>
          <p:nvPr>
            <p:ph type="ftr" sz="quarter" idx="11"/>
          </p:nvPr>
        </p:nvSpPr>
        <p:spPr/>
        <p:txBody>
          <a:bodyPr/>
          <a:lstStyle/>
          <a:p>
            <a:endParaRPr lang="es-PE"/>
          </a:p>
        </p:txBody>
      </p:sp>
      <p:sp>
        <p:nvSpPr>
          <p:cNvPr id="6" name="Slide Number Placeholder 5"/>
          <p:cNvSpPr>
            <a:spLocks noGrp="1"/>
          </p:cNvSpPr>
          <p:nvPr>
            <p:ph type="sldNum" sz="quarter" idx="12"/>
          </p:nvPr>
        </p:nvSpPr>
        <p:spPr/>
        <p:txBody>
          <a:bodyPr/>
          <a:lstStyle/>
          <a:p>
            <a:fld id="{708680DB-AE82-4585-88D4-F9936F2417F1}" type="slidenum">
              <a:rPr lang="es-PE" smtClean="0"/>
              <a:t>‹Nº›</a:t>
            </a:fld>
            <a:endParaRPr lang="es-PE"/>
          </a:p>
        </p:txBody>
      </p:sp>
    </p:spTree>
    <p:extLst>
      <p:ext uri="{BB962C8B-B14F-4D97-AF65-F5344CB8AC3E}">
        <p14:creationId xmlns:p14="http://schemas.microsoft.com/office/powerpoint/2010/main" val="27197149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78C6570-E243-44B4-9525-1ECE52071B27}" type="datetimeFigureOut">
              <a:rPr lang="es-PE" smtClean="0"/>
              <a:t>29/03/2016</a:t>
            </a:fld>
            <a:endParaRPr lang="es-PE"/>
          </a:p>
        </p:txBody>
      </p:sp>
      <p:sp>
        <p:nvSpPr>
          <p:cNvPr id="5" name="Footer Placeholder 4"/>
          <p:cNvSpPr>
            <a:spLocks noGrp="1"/>
          </p:cNvSpPr>
          <p:nvPr>
            <p:ph type="ftr" sz="quarter" idx="11"/>
          </p:nvPr>
        </p:nvSpPr>
        <p:spPr/>
        <p:txBody>
          <a:bodyPr/>
          <a:lstStyle/>
          <a:p>
            <a:endParaRPr lang="es-PE"/>
          </a:p>
        </p:txBody>
      </p:sp>
      <p:sp>
        <p:nvSpPr>
          <p:cNvPr id="6" name="Slide Number Placeholder 5"/>
          <p:cNvSpPr>
            <a:spLocks noGrp="1"/>
          </p:cNvSpPr>
          <p:nvPr>
            <p:ph type="sldNum" sz="quarter" idx="12"/>
          </p:nvPr>
        </p:nvSpPr>
        <p:spPr/>
        <p:txBody>
          <a:bodyPr/>
          <a:lstStyle/>
          <a:p>
            <a:fld id="{708680DB-AE82-4585-88D4-F9936F2417F1}" type="slidenum">
              <a:rPr lang="es-PE" smtClean="0"/>
              <a:t>‹Nº›</a:t>
            </a:fld>
            <a:endParaRPr lang="es-PE"/>
          </a:p>
        </p:txBody>
      </p:sp>
    </p:spTree>
    <p:extLst>
      <p:ext uri="{BB962C8B-B14F-4D97-AF65-F5344CB8AC3E}">
        <p14:creationId xmlns:p14="http://schemas.microsoft.com/office/powerpoint/2010/main" val="12095795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78C6570-E243-44B4-9525-1ECE52071B27}" type="datetimeFigureOut">
              <a:rPr lang="es-PE" smtClean="0"/>
              <a:t>29/03/2016</a:t>
            </a:fld>
            <a:endParaRPr lang="es-PE"/>
          </a:p>
        </p:txBody>
      </p:sp>
      <p:sp>
        <p:nvSpPr>
          <p:cNvPr id="5" name="Footer Placeholder 4"/>
          <p:cNvSpPr>
            <a:spLocks noGrp="1"/>
          </p:cNvSpPr>
          <p:nvPr>
            <p:ph type="ftr" sz="quarter" idx="11"/>
          </p:nvPr>
        </p:nvSpPr>
        <p:spPr/>
        <p:txBody>
          <a:bodyPr/>
          <a:lstStyle/>
          <a:p>
            <a:endParaRPr lang="es-PE"/>
          </a:p>
        </p:txBody>
      </p:sp>
      <p:sp>
        <p:nvSpPr>
          <p:cNvPr id="6" name="Slide Number Placeholder 5"/>
          <p:cNvSpPr>
            <a:spLocks noGrp="1"/>
          </p:cNvSpPr>
          <p:nvPr>
            <p:ph type="sldNum" sz="quarter" idx="12"/>
          </p:nvPr>
        </p:nvSpPr>
        <p:spPr/>
        <p:txBody>
          <a:bodyPr/>
          <a:lstStyle/>
          <a:p>
            <a:fld id="{708680DB-AE82-4585-88D4-F9936F2417F1}" type="slidenum">
              <a:rPr lang="es-PE" smtClean="0"/>
              <a:t>‹Nº›</a:t>
            </a:fld>
            <a:endParaRPr lang="es-PE"/>
          </a:p>
        </p:txBody>
      </p:sp>
    </p:spTree>
    <p:extLst>
      <p:ext uri="{BB962C8B-B14F-4D97-AF65-F5344CB8AC3E}">
        <p14:creationId xmlns:p14="http://schemas.microsoft.com/office/powerpoint/2010/main" val="23820637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78C6570-E243-44B4-9525-1ECE52071B27}" type="datetimeFigureOut">
              <a:rPr lang="es-PE" smtClean="0"/>
              <a:t>29/03/2016</a:t>
            </a:fld>
            <a:endParaRPr lang="es-PE"/>
          </a:p>
        </p:txBody>
      </p:sp>
      <p:sp>
        <p:nvSpPr>
          <p:cNvPr id="5" name="Footer Placeholder 4"/>
          <p:cNvSpPr>
            <a:spLocks noGrp="1"/>
          </p:cNvSpPr>
          <p:nvPr>
            <p:ph type="ftr" sz="quarter" idx="11"/>
          </p:nvPr>
        </p:nvSpPr>
        <p:spPr/>
        <p:txBody>
          <a:bodyPr/>
          <a:lstStyle/>
          <a:p>
            <a:endParaRPr lang="es-PE"/>
          </a:p>
        </p:txBody>
      </p:sp>
      <p:sp>
        <p:nvSpPr>
          <p:cNvPr id="6" name="Slide Number Placeholder 5"/>
          <p:cNvSpPr>
            <a:spLocks noGrp="1"/>
          </p:cNvSpPr>
          <p:nvPr>
            <p:ph type="sldNum" sz="quarter" idx="12"/>
          </p:nvPr>
        </p:nvSpPr>
        <p:spPr/>
        <p:txBody>
          <a:bodyPr/>
          <a:lstStyle/>
          <a:p>
            <a:fld id="{708680DB-AE82-4585-88D4-F9936F2417F1}" type="slidenum">
              <a:rPr lang="es-PE" smtClean="0"/>
              <a:t>‹Nº›</a:t>
            </a:fld>
            <a:endParaRPr lang="es-PE"/>
          </a:p>
        </p:txBody>
      </p:sp>
    </p:spTree>
    <p:extLst>
      <p:ext uri="{BB962C8B-B14F-4D97-AF65-F5344CB8AC3E}">
        <p14:creationId xmlns:p14="http://schemas.microsoft.com/office/powerpoint/2010/main" val="35153288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478C6570-E243-44B4-9525-1ECE52071B27}" type="datetimeFigureOut">
              <a:rPr lang="es-PE" smtClean="0"/>
              <a:t>29/03/2016</a:t>
            </a:fld>
            <a:endParaRPr lang="es-PE"/>
          </a:p>
        </p:txBody>
      </p:sp>
      <p:sp>
        <p:nvSpPr>
          <p:cNvPr id="5" name="Footer Placeholder 4"/>
          <p:cNvSpPr>
            <a:spLocks noGrp="1"/>
          </p:cNvSpPr>
          <p:nvPr>
            <p:ph type="ftr" sz="quarter" idx="11"/>
          </p:nvPr>
        </p:nvSpPr>
        <p:spPr/>
        <p:txBody>
          <a:bodyPr/>
          <a:lstStyle/>
          <a:p>
            <a:endParaRPr lang="es-PE"/>
          </a:p>
        </p:txBody>
      </p:sp>
      <p:sp>
        <p:nvSpPr>
          <p:cNvPr id="6" name="Slide Number Placeholder 5"/>
          <p:cNvSpPr>
            <a:spLocks noGrp="1"/>
          </p:cNvSpPr>
          <p:nvPr>
            <p:ph type="sldNum" sz="quarter" idx="12"/>
          </p:nvPr>
        </p:nvSpPr>
        <p:spPr/>
        <p:txBody>
          <a:bodyPr/>
          <a:lstStyle/>
          <a:p>
            <a:fld id="{708680DB-AE82-4585-88D4-F9936F2417F1}" type="slidenum">
              <a:rPr lang="es-PE" smtClean="0"/>
              <a:t>‹Nº›</a:t>
            </a:fld>
            <a:endParaRPr lang="es-PE"/>
          </a:p>
        </p:txBody>
      </p:sp>
    </p:spTree>
    <p:extLst>
      <p:ext uri="{BB962C8B-B14F-4D97-AF65-F5344CB8AC3E}">
        <p14:creationId xmlns:p14="http://schemas.microsoft.com/office/powerpoint/2010/main" val="31472806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478C6570-E243-44B4-9525-1ECE52071B27}" type="datetimeFigureOut">
              <a:rPr lang="es-PE" smtClean="0"/>
              <a:t>29/03/2016</a:t>
            </a:fld>
            <a:endParaRPr lang="es-PE"/>
          </a:p>
        </p:txBody>
      </p:sp>
      <p:sp>
        <p:nvSpPr>
          <p:cNvPr id="6" name="Footer Placeholder 5"/>
          <p:cNvSpPr>
            <a:spLocks noGrp="1"/>
          </p:cNvSpPr>
          <p:nvPr>
            <p:ph type="ftr" sz="quarter" idx="11"/>
          </p:nvPr>
        </p:nvSpPr>
        <p:spPr/>
        <p:txBody>
          <a:bodyPr/>
          <a:lstStyle/>
          <a:p>
            <a:endParaRPr lang="es-PE"/>
          </a:p>
        </p:txBody>
      </p:sp>
      <p:sp>
        <p:nvSpPr>
          <p:cNvPr id="7" name="Slide Number Placeholder 6"/>
          <p:cNvSpPr>
            <a:spLocks noGrp="1"/>
          </p:cNvSpPr>
          <p:nvPr>
            <p:ph type="sldNum" sz="quarter" idx="12"/>
          </p:nvPr>
        </p:nvSpPr>
        <p:spPr/>
        <p:txBody>
          <a:bodyPr/>
          <a:lstStyle/>
          <a:p>
            <a:fld id="{708680DB-AE82-4585-88D4-F9936F2417F1}" type="slidenum">
              <a:rPr lang="es-PE" smtClean="0"/>
              <a:t>‹Nº›</a:t>
            </a:fld>
            <a:endParaRPr lang="es-PE"/>
          </a:p>
        </p:txBody>
      </p:sp>
    </p:spTree>
    <p:extLst>
      <p:ext uri="{BB962C8B-B14F-4D97-AF65-F5344CB8AC3E}">
        <p14:creationId xmlns:p14="http://schemas.microsoft.com/office/powerpoint/2010/main" val="3947573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478C6570-E243-44B4-9525-1ECE52071B27}" type="datetimeFigureOut">
              <a:rPr lang="es-PE" smtClean="0"/>
              <a:t>29/03/2016</a:t>
            </a:fld>
            <a:endParaRPr lang="es-PE"/>
          </a:p>
        </p:txBody>
      </p:sp>
      <p:sp>
        <p:nvSpPr>
          <p:cNvPr id="8" name="Footer Placeholder 7"/>
          <p:cNvSpPr>
            <a:spLocks noGrp="1"/>
          </p:cNvSpPr>
          <p:nvPr>
            <p:ph type="ftr" sz="quarter" idx="11"/>
          </p:nvPr>
        </p:nvSpPr>
        <p:spPr/>
        <p:txBody>
          <a:bodyPr/>
          <a:lstStyle/>
          <a:p>
            <a:endParaRPr lang="es-PE"/>
          </a:p>
        </p:txBody>
      </p:sp>
      <p:sp>
        <p:nvSpPr>
          <p:cNvPr id="9" name="Slide Number Placeholder 8"/>
          <p:cNvSpPr>
            <a:spLocks noGrp="1"/>
          </p:cNvSpPr>
          <p:nvPr>
            <p:ph type="sldNum" sz="quarter" idx="12"/>
          </p:nvPr>
        </p:nvSpPr>
        <p:spPr/>
        <p:txBody>
          <a:bodyPr/>
          <a:lstStyle/>
          <a:p>
            <a:fld id="{708680DB-AE82-4585-88D4-F9936F2417F1}" type="slidenum">
              <a:rPr lang="es-PE" smtClean="0"/>
              <a:t>‹Nº›</a:t>
            </a:fld>
            <a:endParaRPr lang="es-PE"/>
          </a:p>
        </p:txBody>
      </p:sp>
    </p:spTree>
    <p:extLst>
      <p:ext uri="{BB962C8B-B14F-4D97-AF65-F5344CB8AC3E}">
        <p14:creationId xmlns:p14="http://schemas.microsoft.com/office/powerpoint/2010/main" val="22826303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478C6570-E243-44B4-9525-1ECE52071B27}" type="datetimeFigureOut">
              <a:rPr lang="es-PE" smtClean="0"/>
              <a:t>29/03/2016</a:t>
            </a:fld>
            <a:endParaRPr lang="es-PE"/>
          </a:p>
        </p:txBody>
      </p:sp>
      <p:sp>
        <p:nvSpPr>
          <p:cNvPr id="4" name="Footer Placeholder 3"/>
          <p:cNvSpPr>
            <a:spLocks noGrp="1"/>
          </p:cNvSpPr>
          <p:nvPr>
            <p:ph type="ftr" sz="quarter" idx="11"/>
          </p:nvPr>
        </p:nvSpPr>
        <p:spPr/>
        <p:txBody>
          <a:bodyPr/>
          <a:lstStyle/>
          <a:p>
            <a:endParaRPr lang="es-PE"/>
          </a:p>
        </p:txBody>
      </p:sp>
      <p:sp>
        <p:nvSpPr>
          <p:cNvPr id="5" name="Slide Number Placeholder 4"/>
          <p:cNvSpPr>
            <a:spLocks noGrp="1"/>
          </p:cNvSpPr>
          <p:nvPr>
            <p:ph type="sldNum" sz="quarter" idx="12"/>
          </p:nvPr>
        </p:nvSpPr>
        <p:spPr/>
        <p:txBody>
          <a:bodyPr/>
          <a:lstStyle/>
          <a:p>
            <a:fld id="{708680DB-AE82-4585-88D4-F9936F2417F1}" type="slidenum">
              <a:rPr lang="es-PE" smtClean="0"/>
              <a:t>‹Nº›</a:t>
            </a:fld>
            <a:endParaRPr lang="es-PE"/>
          </a:p>
        </p:txBody>
      </p:sp>
    </p:spTree>
    <p:extLst>
      <p:ext uri="{BB962C8B-B14F-4D97-AF65-F5344CB8AC3E}">
        <p14:creationId xmlns:p14="http://schemas.microsoft.com/office/powerpoint/2010/main" val="19634706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8C6570-E243-44B4-9525-1ECE52071B27}" type="datetimeFigureOut">
              <a:rPr lang="es-PE" smtClean="0"/>
              <a:t>29/03/2016</a:t>
            </a:fld>
            <a:endParaRPr lang="es-PE"/>
          </a:p>
        </p:txBody>
      </p:sp>
      <p:sp>
        <p:nvSpPr>
          <p:cNvPr id="3" name="Footer Placeholder 2"/>
          <p:cNvSpPr>
            <a:spLocks noGrp="1"/>
          </p:cNvSpPr>
          <p:nvPr>
            <p:ph type="ftr" sz="quarter" idx="11"/>
          </p:nvPr>
        </p:nvSpPr>
        <p:spPr/>
        <p:txBody>
          <a:bodyPr/>
          <a:lstStyle/>
          <a:p>
            <a:endParaRPr lang="es-PE"/>
          </a:p>
        </p:txBody>
      </p:sp>
      <p:sp>
        <p:nvSpPr>
          <p:cNvPr id="4" name="Slide Number Placeholder 3"/>
          <p:cNvSpPr>
            <a:spLocks noGrp="1"/>
          </p:cNvSpPr>
          <p:nvPr>
            <p:ph type="sldNum" sz="quarter" idx="12"/>
          </p:nvPr>
        </p:nvSpPr>
        <p:spPr/>
        <p:txBody>
          <a:bodyPr/>
          <a:lstStyle/>
          <a:p>
            <a:fld id="{708680DB-AE82-4585-88D4-F9936F2417F1}" type="slidenum">
              <a:rPr lang="es-PE" smtClean="0"/>
              <a:t>‹Nº›</a:t>
            </a:fld>
            <a:endParaRPr lang="es-PE"/>
          </a:p>
        </p:txBody>
      </p:sp>
    </p:spTree>
    <p:extLst>
      <p:ext uri="{BB962C8B-B14F-4D97-AF65-F5344CB8AC3E}">
        <p14:creationId xmlns:p14="http://schemas.microsoft.com/office/powerpoint/2010/main" val="34211131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478C6570-E243-44B4-9525-1ECE52071B27}" type="datetimeFigureOut">
              <a:rPr lang="es-PE" smtClean="0"/>
              <a:t>29/03/2016</a:t>
            </a:fld>
            <a:endParaRPr lang="es-PE"/>
          </a:p>
        </p:txBody>
      </p:sp>
      <p:sp>
        <p:nvSpPr>
          <p:cNvPr id="6" name="Footer Placeholder 5"/>
          <p:cNvSpPr>
            <a:spLocks noGrp="1"/>
          </p:cNvSpPr>
          <p:nvPr>
            <p:ph type="ftr" sz="quarter" idx="11"/>
          </p:nvPr>
        </p:nvSpPr>
        <p:spPr/>
        <p:txBody>
          <a:bodyPr/>
          <a:lstStyle/>
          <a:p>
            <a:endParaRPr lang="es-PE"/>
          </a:p>
        </p:txBody>
      </p:sp>
      <p:sp>
        <p:nvSpPr>
          <p:cNvPr id="7" name="Slide Number Placeholder 6"/>
          <p:cNvSpPr>
            <a:spLocks noGrp="1"/>
          </p:cNvSpPr>
          <p:nvPr>
            <p:ph type="sldNum" sz="quarter" idx="12"/>
          </p:nvPr>
        </p:nvSpPr>
        <p:spPr/>
        <p:txBody>
          <a:bodyPr/>
          <a:lstStyle/>
          <a:p>
            <a:fld id="{708680DB-AE82-4585-88D4-F9936F2417F1}" type="slidenum">
              <a:rPr lang="es-PE" smtClean="0"/>
              <a:t>‹Nº›</a:t>
            </a:fld>
            <a:endParaRPr lang="es-PE"/>
          </a:p>
        </p:txBody>
      </p:sp>
    </p:spTree>
    <p:extLst>
      <p:ext uri="{BB962C8B-B14F-4D97-AF65-F5344CB8AC3E}">
        <p14:creationId xmlns:p14="http://schemas.microsoft.com/office/powerpoint/2010/main" val="3550763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478C6570-E243-44B4-9525-1ECE52071B27}" type="datetimeFigureOut">
              <a:rPr lang="es-PE" smtClean="0"/>
              <a:t>29/03/2016</a:t>
            </a:fld>
            <a:endParaRPr lang="es-PE"/>
          </a:p>
        </p:txBody>
      </p:sp>
      <p:sp>
        <p:nvSpPr>
          <p:cNvPr id="6" name="Footer Placeholder 5"/>
          <p:cNvSpPr>
            <a:spLocks noGrp="1"/>
          </p:cNvSpPr>
          <p:nvPr>
            <p:ph type="ftr" sz="quarter" idx="11"/>
          </p:nvPr>
        </p:nvSpPr>
        <p:spPr/>
        <p:txBody>
          <a:bodyPr/>
          <a:lstStyle/>
          <a:p>
            <a:endParaRPr lang="es-PE"/>
          </a:p>
        </p:txBody>
      </p:sp>
      <p:sp>
        <p:nvSpPr>
          <p:cNvPr id="7" name="Slide Number Placeholder 6"/>
          <p:cNvSpPr>
            <a:spLocks noGrp="1"/>
          </p:cNvSpPr>
          <p:nvPr>
            <p:ph type="sldNum" sz="quarter" idx="12"/>
          </p:nvPr>
        </p:nvSpPr>
        <p:spPr/>
        <p:txBody>
          <a:bodyPr/>
          <a:lstStyle/>
          <a:p>
            <a:fld id="{708680DB-AE82-4585-88D4-F9936F2417F1}" type="slidenum">
              <a:rPr lang="es-PE" smtClean="0"/>
              <a:t>‹Nº›</a:t>
            </a:fld>
            <a:endParaRPr lang="es-PE"/>
          </a:p>
        </p:txBody>
      </p:sp>
    </p:spTree>
    <p:extLst>
      <p:ext uri="{BB962C8B-B14F-4D97-AF65-F5344CB8AC3E}">
        <p14:creationId xmlns:p14="http://schemas.microsoft.com/office/powerpoint/2010/main" val="3955766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78C6570-E243-44B4-9525-1ECE52071B27}" type="datetimeFigureOut">
              <a:rPr lang="es-PE" smtClean="0"/>
              <a:t>29/03/2016</a:t>
            </a:fld>
            <a:endParaRPr lang="es-PE"/>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PE"/>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708680DB-AE82-4585-88D4-F9936F2417F1}" type="slidenum">
              <a:rPr lang="es-PE" smtClean="0"/>
              <a:t>‹Nº›</a:t>
            </a:fld>
            <a:endParaRPr lang="es-PE"/>
          </a:p>
        </p:txBody>
      </p:sp>
    </p:spTree>
    <p:extLst>
      <p:ext uri="{BB962C8B-B14F-4D97-AF65-F5344CB8AC3E}">
        <p14:creationId xmlns:p14="http://schemas.microsoft.com/office/powerpoint/2010/main" val="4277040956"/>
      </p:ext>
    </p:extLst>
  </p:cSld>
  <p:clrMap bg1="lt1" tx1="dk1" bg2="lt2" tx2="dk2" accent1="accent1" accent2="accent2" accent3="accent3" accent4="accent4" accent5="accent5" accent6="accent6" hlink="hlink" folHlink="folHlink"/>
  <p:sldLayoutIdLst>
    <p:sldLayoutId id="2147483792" r:id="rId1"/>
    <p:sldLayoutId id="2147483793" r:id="rId2"/>
    <p:sldLayoutId id="2147483794" r:id="rId3"/>
    <p:sldLayoutId id="2147483795" r:id="rId4"/>
    <p:sldLayoutId id="2147483796" r:id="rId5"/>
    <p:sldLayoutId id="2147483797" r:id="rId6"/>
    <p:sldLayoutId id="2147483798" r:id="rId7"/>
    <p:sldLayoutId id="2147483799" r:id="rId8"/>
    <p:sldLayoutId id="2147483800" r:id="rId9"/>
    <p:sldLayoutId id="2147483801" r:id="rId10"/>
    <p:sldLayoutId id="2147483802" r:id="rId11"/>
    <p:sldLayoutId id="2147483803" r:id="rId12"/>
    <p:sldLayoutId id="2147483804" r:id="rId13"/>
    <p:sldLayoutId id="2147483805" r:id="rId14"/>
    <p:sldLayoutId id="2147483806" r:id="rId15"/>
    <p:sldLayoutId id="2147483807"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gif"/><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411760" y="1628800"/>
            <a:ext cx="4962623" cy="926222"/>
          </a:xfrm>
        </p:spPr>
        <p:txBody>
          <a:bodyPr/>
          <a:lstStyle/>
          <a:p>
            <a:r>
              <a:rPr lang="es-PE" sz="6600" b="1" dirty="0" smtClean="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SENSORES</a:t>
            </a:r>
            <a:r>
              <a:rPr lang="es-PE" b="1" dirty="0" smtClean="0">
                <a:ln w="22225">
                  <a:solidFill>
                    <a:schemeClr val="accent2"/>
                  </a:solidFill>
                  <a:prstDash val="solid"/>
                </a:ln>
                <a:solidFill>
                  <a:schemeClr val="accent2">
                    <a:lumMod val="40000"/>
                    <a:lumOff val="60000"/>
                  </a:schemeClr>
                </a:solidFill>
              </a:rPr>
              <a:t> </a:t>
            </a:r>
            <a:endParaRPr lang="es-PE" b="1" dirty="0">
              <a:ln w="22225">
                <a:solidFill>
                  <a:schemeClr val="accent2"/>
                </a:solidFill>
                <a:prstDash val="solid"/>
              </a:ln>
              <a:solidFill>
                <a:schemeClr val="accent2">
                  <a:lumMod val="40000"/>
                  <a:lumOff val="60000"/>
                </a:schemeClr>
              </a:solidFill>
            </a:endParaRPr>
          </a:p>
        </p:txBody>
      </p:sp>
      <p:sp>
        <p:nvSpPr>
          <p:cNvPr id="3" name="Subtítulo 2"/>
          <p:cNvSpPr>
            <a:spLocks noGrp="1"/>
          </p:cNvSpPr>
          <p:nvPr>
            <p:ph type="subTitle" idx="1"/>
          </p:nvPr>
        </p:nvSpPr>
        <p:spPr>
          <a:xfrm>
            <a:off x="1475656" y="3356992"/>
            <a:ext cx="5400600" cy="2186478"/>
          </a:xfrm>
        </p:spPr>
        <p:txBody>
          <a:bodyPr>
            <a:normAutofit fontScale="92500" lnSpcReduction="10000"/>
          </a:bodyPr>
          <a:lstStyle/>
          <a:p>
            <a:pPr algn="l"/>
            <a:r>
              <a:rPr lang="es-PE" b="1" dirty="0" smtClean="0"/>
              <a:t>INTEGRANTES </a:t>
            </a:r>
            <a:r>
              <a:rPr lang="es-PE" b="1" dirty="0" smtClean="0"/>
              <a:t>:</a:t>
            </a:r>
          </a:p>
          <a:p>
            <a:pPr algn="l"/>
            <a:endParaRPr lang="es-PE" dirty="0" smtClean="0"/>
          </a:p>
          <a:p>
            <a:pPr marL="285750" indent="-285750" algn="l">
              <a:buFont typeface="Wingdings" panose="05000000000000000000" pitchFamily="2" charset="2"/>
              <a:buChar char="v"/>
            </a:pPr>
            <a:r>
              <a:rPr lang="es-PE" dirty="0" err="1" smtClean="0"/>
              <a:t>Benaducci</a:t>
            </a:r>
            <a:r>
              <a:rPr lang="es-PE" dirty="0" smtClean="0"/>
              <a:t> </a:t>
            </a:r>
            <a:r>
              <a:rPr lang="es-PE" dirty="0" smtClean="0"/>
              <a:t>Zavala, </a:t>
            </a:r>
            <a:r>
              <a:rPr lang="es-PE" dirty="0" smtClean="0"/>
              <a:t>Fiorella       </a:t>
            </a:r>
            <a:r>
              <a:rPr lang="es-PE" dirty="0" smtClean="0"/>
              <a:t>		13200141</a:t>
            </a:r>
            <a:endParaRPr lang="es-PE" dirty="0" smtClean="0"/>
          </a:p>
          <a:p>
            <a:pPr marL="285750" indent="-285750" algn="l">
              <a:buFont typeface="Wingdings" panose="05000000000000000000" pitchFamily="2" charset="2"/>
              <a:buChar char="v"/>
            </a:pPr>
            <a:r>
              <a:rPr lang="es-PE" dirty="0" err="1"/>
              <a:t>Cconislla</a:t>
            </a:r>
            <a:r>
              <a:rPr lang="es-PE" dirty="0"/>
              <a:t> </a:t>
            </a:r>
            <a:r>
              <a:rPr lang="es-PE" dirty="0" err="1" smtClean="0"/>
              <a:t>Janampa</a:t>
            </a:r>
            <a:r>
              <a:rPr lang="es-PE" dirty="0" smtClean="0"/>
              <a:t>, </a:t>
            </a:r>
            <a:r>
              <a:rPr lang="es-PE" dirty="0"/>
              <a:t>Marisol     </a:t>
            </a:r>
            <a:r>
              <a:rPr lang="es-PE" dirty="0" smtClean="0"/>
              <a:t> </a:t>
            </a:r>
            <a:r>
              <a:rPr lang="es-PE" dirty="0" smtClean="0"/>
              <a:t>		13200008</a:t>
            </a:r>
            <a:endParaRPr lang="es-PE" dirty="0" smtClean="0"/>
          </a:p>
          <a:p>
            <a:pPr marL="285750" indent="-285750" algn="l">
              <a:buFont typeface="Wingdings" panose="05000000000000000000" pitchFamily="2" charset="2"/>
              <a:buChar char="v"/>
            </a:pPr>
            <a:r>
              <a:rPr lang="es-PE" dirty="0" err="1" smtClean="0"/>
              <a:t>Chilin</a:t>
            </a:r>
            <a:r>
              <a:rPr lang="es-PE" dirty="0" smtClean="0"/>
              <a:t> </a:t>
            </a:r>
            <a:r>
              <a:rPr lang="es-PE" dirty="0" smtClean="0"/>
              <a:t>Valle, </a:t>
            </a:r>
            <a:r>
              <a:rPr lang="es-PE" dirty="0" err="1" smtClean="0"/>
              <a:t>Victor</a:t>
            </a:r>
            <a:r>
              <a:rPr lang="es-PE" dirty="0" smtClean="0"/>
              <a:t>                   </a:t>
            </a:r>
            <a:r>
              <a:rPr lang="es-PE" dirty="0" smtClean="0"/>
              <a:t>		13200011</a:t>
            </a:r>
            <a:endParaRPr lang="es-PE" dirty="0" smtClean="0"/>
          </a:p>
          <a:p>
            <a:pPr marL="285750" indent="-285750" algn="l">
              <a:buFont typeface="Wingdings" panose="05000000000000000000" pitchFamily="2" charset="2"/>
              <a:buChar char="v"/>
            </a:pPr>
            <a:r>
              <a:rPr lang="es-PE" dirty="0" err="1" smtClean="0"/>
              <a:t>Neyra</a:t>
            </a:r>
            <a:r>
              <a:rPr lang="es-PE" dirty="0" smtClean="0"/>
              <a:t> </a:t>
            </a:r>
            <a:r>
              <a:rPr lang="es-PE" dirty="0" err="1" smtClean="0"/>
              <a:t>Ramirez</a:t>
            </a:r>
            <a:r>
              <a:rPr lang="es-PE" dirty="0" smtClean="0"/>
              <a:t>, </a:t>
            </a:r>
            <a:r>
              <a:rPr lang="es-PE" dirty="0" err="1" smtClean="0"/>
              <a:t>Britmari</a:t>
            </a:r>
            <a:r>
              <a:rPr lang="es-PE" dirty="0" smtClean="0"/>
              <a:t> 	        </a:t>
            </a:r>
            <a:r>
              <a:rPr lang="es-PE" dirty="0" smtClean="0"/>
              <a:t>		13200111</a:t>
            </a:r>
            <a:endParaRPr lang="es-PE" dirty="0" smtClean="0"/>
          </a:p>
          <a:p>
            <a:pPr marL="285750" indent="-285750" algn="l">
              <a:buFont typeface="Wingdings" panose="05000000000000000000" pitchFamily="2" charset="2"/>
              <a:buChar char="v"/>
            </a:pPr>
            <a:endParaRPr lang="es-PE" dirty="0"/>
          </a:p>
          <a:p>
            <a:pPr marL="285750" indent="-285750" algn="l">
              <a:buFont typeface="Wingdings" panose="05000000000000000000" pitchFamily="2" charset="2"/>
              <a:buChar char="v"/>
            </a:pPr>
            <a:endParaRPr lang="es-PE" dirty="0"/>
          </a:p>
        </p:txBody>
      </p:sp>
    </p:spTree>
    <p:extLst>
      <p:ext uri="{BB962C8B-B14F-4D97-AF65-F5344CB8AC3E}">
        <p14:creationId xmlns:p14="http://schemas.microsoft.com/office/powerpoint/2010/main" val="7352519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1437641" y="752352"/>
            <a:ext cx="6350713" cy="769441"/>
          </a:xfrm>
          <a:prstGeom prst="rect">
            <a:avLst/>
          </a:prstGeom>
        </p:spPr>
        <p:txBody>
          <a:bodyPr wrap="none">
            <a:spAutoFit/>
          </a:bodyPr>
          <a:lstStyle/>
          <a:p>
            <a:r>
              <a:rPr lang="es-PE" sz="4400" b="1" dirty="0" smtClean="0">
                <a:ln w="22225">
                  <a:solidFill>
                    <a:schemeClr val="accent2"/>
                  </a:solidFill>
                  <a:prstDash val="solid"/>
                </a:ln>
                <a:solidFill>
                  <a:schemeClr val="accent2">
                    <a:lumMod val="40000"/>
                    <a:lumOff val="60000"/>
                  </a:schemeClr>
                </a:solidFill>
                <a:latin typeface="Corbel" panose="020B0503020204020204" pitchFamily="34" charset="0"/>
              </a:rPr>
              <a:t>SENSORES INDUCTIVOS</a:t>
            </a:r>
            <a:endParaRPr lang="es-PE" sz="4400" b="1" dirty="0">
              <a:ln w="22225">
                <a:solidFill>
                  <a:schemeClr val="accent2"/>
                </a:solidFill>
                <a:prstDash val="solid"/>
              </a:ln>
              <a:solidFill>
                <a:schemeClr val="accent2">
                  <a:lumMod val="40000"/>
                  <a:lumOff val="60000"/>
                </a:schemeClr>
              </a:solidFill>
              <a:latin typeface="Corbel" panose="020B0503020204020204" pitchFamily="34" charset="0"/>
            </a:endParaRPr>
          </a:p>
        </p:txBody>
      </p:sp>
      <p:sp>
        <p:nvSpPr>
          <p:cNvPr id="4" name="3 Rectángulo"/>
          <p:cNvSpPr/>
          <p:nvPr/>
        </p:nvSpPr>
        <p:spPr>
          <a:xfrm>
            <a:off x="1115616" y="2060848"/>
            <a:ext cx="6696744" cy="1323439"/>
          </a:xfrm>
          <a:prstGeom prst="rect">
            <a:avLst/>
          </a:prstGeom>
        </p:spPr>
        <p:txBody>
          <a:bodyPr wrap="square">
            <a:spAutoFit/>
          </a:bodyPr>
          <a:lstStyle/>
          <a:p>
            <a:pPr algn="just"/>
            <a:r>
              <a:rPr lang="es-PE" sz="2000" dirty="0">
                <a:latin typeface="Corbel" panose="020B0503020204020204" pitchFamily="34" charset="0"/>
              </a:rPr>
              <a:t>Los sensores Inductivos son detectores de posición electrónicos , que dan una señal de salida sin contacto físico directo, estos sensores detectan todo tipo de objetos metálicos</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7704" y="3645024"/>
            <a:ext cx="4852362" cy="20381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771738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259632" y="632538"/>
            <a:ext cx="6408711" cy="769441"/>
          </a:xfrm>
          <a:prstGeom prst="rect">
            <a:avLst/>
          </a:prstGeom>
        </p:spPr>
        <p:txBody>
          <a:bodyPr wrap="square">
            <a:spAutoFit/>
          </a:bodyPr>
          <a:lstStyle/>
          <a:p>
            <a:r>
              <a:rPr lang="es-PE" sz="4400" b="1" dirty="0">
                <a:ln w="22225">
                  <a:solidFill>
                    <a:schemeClr val="accent2"/>
                  </a:solidFill>
                  <a:prstDash val="solid"/>
                </a:ln>
                <a:solidFill>
                  <a:schemeClr val="accent2">
                    <a:lumMod val="40000"/>
                    <a:lumOff val="60000"/>
                  </a:schemeClr>
                </a:solidFill>
                <a:latin typeface="Corbel" panose="020B0503020204020204" pitchFamily="34" charset="0"/>
              </a:rPr>
              <a:t>SENSORES INDUCTIVOS</a:t>
            </a:r>
          </a:p>
        </p:txBody>
      </p:sp>
      <p:sp>
        <p:nvSpPr>
          <p:cNvPr id="3" name="2 Rectángulo"/>
          <p:cNvSpPr/>
          <p:nvPr/>
        </p:nvSpPr>
        <p:spPr>
          <a:xfrm>
            <a:off x="451212" y="1552817"/>
            <a:ext cx="2422458" cy="584775"/>
          </a:xfrm>
          <a:prstGeom prst="rect">
            <a:avLst/>
          </a:prstGeom>
        </p:spPr>
        <p:txBody>
          <a:bodyPr wrap="none">
            <a:spAutoFit/>
          </a:bodyPr>
          <a:lstStyle/>
          <a:p>
            <a:pPr algn="ctr"/>
            <a:r>
              <a:rPr lang="es-PE" sz="3200" dirty="0">
                <a:ln w="0"/>
                <a:solidFill>
                  <a:schemeClr val="accent1">
                    <a:lumMod val="75000"/>
                  </a:schemeClr>
                </a:solidFill>
                <a:effectLst>
                  <a:reflection blurRad="6350" stA="53000" endA="300" endPos="35500" dir="5400000" sy="-90000" algn="bl" rotWithShape="0"/>
                </a:effectLst>
                <a:latin typeface="Corbel" panose="020B0503020204020204" pitchFamily="34" charset="0"/>
              </a:rPr>
              <a:t>Aplicaciones:</a:t>
            </a:r>
            <a:endParaRPr lang="es-PE" sz="3200" dirty="0">
              <a:ln w="0"/>
              <a:solidFill>
                <a:schemeClr val="accent1">
                  <a:lumMod val="75000"/>
                </a:schemeClr>
              </a:solidFill>
              <a:effectLst>
                <a:reflection blurRad="6350" stA="53000" endA="300" endPos="35500" dir="5400000" sy="-90000" algn="bl" rotWithShape="0"/>
              </a:effectLst>
            </a:endParaRPr>
          </a:p>
        </p:txBody>
      </p:sp>
      <p:sp>
        <p:nvSpPr>
          <p:cNvPr id="4" name="3 Rectángulo"/>
          <p:cNvSpPr/>
          <p:nvPr/>
        </p:nvSpPr>
        <p:spPr>
          <a:xfrm>
            <a:off x="430960" y="2348880"/>
            <a:ext cx="7577172" cy="1938992"/>
          </a:xfrm>
          <a:prstGeom prst="rect">
            <a:avLst/>
          </a:prstGeom>
        </p:spPr>
        <p:txBody>
          <a:bodyPr wrap="square">
            <a:spAutoFit/>
          </a:bodyPr>
          <a:lstStyle/>
          <a:p>
            <a:pPr algn="just"/>
            <a:r>
              <a:rPr lang="es-PE" sz="2000" dirty="0">
                <a:latin typeface="Corbel" panose="020B0503020204020204" pitchFamily="34" charset="0"/>
              </a:rPr>
              <a:t>Las principales aplicaciones de los sensores inductivos son la detección de piezas metálicas, permiten el contaje, analizar su posición y forma de objetos metálicos, se pueden emplear en la industrial  automovilística, debido a que la mayoría de las piezas empleadas son metálicas,  la industria alimentaria, ya que no interfiere en los productos.</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0138" y="4589547"/>
            <a:ext cx="2314575" cy="15144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44163" y="4103772"/>
            <a:ext cx="2143125" cy="2000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118331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259632" y="404664"/>
            <a:ext cx="6610849" cy="769441"/>
          </a:xfrm>
          <a:prstGeom prst="rect">
            <a:avLst/>
          </a:prstGeom>
        </p:spPr>
        <p:txBody>
          <a:bodyPr wrap="none">
            <a:spAutoFit/>
          </a:bodyPr>
          <a:lstStyle/>
          <a:p>
            <a:r>
              <a:rPr lang="es-PE" sz="4400" b="1" dirty="0" smtClean="0">
                <a:ln w="22225">
                  <a:solidFill>
                    <a:schemeClr val="accent2"/>
                  </a:solidFill>
                  <a:prstDash val="solid"/>
                </a:ln>
                <a:solidFill>
                  <a:schemeClr val="accent2">
                    <a:lumMod val="40000"/>
                    <a:lumOff val="60000"/>
                  </a:schemeClr>
                </a:solidFill>
                <a:latin typeface="Corbel" panose="020B0503020204020204" pitchFamily="34" charset="0"/>
              </a:rPr>
              <a:t>SENSORES CAPACITIVOS </a:t>
            </a:r>
            <a:endParaRPr lang="es-PE" dirty="0"/>
          </a:p>
        </p:txBody>
      </p:sp>
      <p:sp>
        <p:nvSpPr>
          <p:cNvPr id="3" name="2 Rectángulo"/>
          <p:cNvSpPr/>
          <p:nvPr/>
        </p:nvSpPr>
        <p:spPr>
          <a:xfrm>
            <a:off x="964656" y="1459813"/>
            <a:ext cx="7200800" cy="1323439"/>
          </a:xfrm>
          <a:prstGeom prst="rect">
            <a:avLst/>
          </a:prstGeom>
        </p:spPr>
        <p:txBody>
          <a:bodyPr wrap="square">
            <a:spAutoFit/>
          </a:bodyPr>
          <a:lstStyle/>
          <a:p>
            <a:pPr algn="just" defTabSz="457200">
              <a:spcBef>
                <a:spcPts val="1000"/>
              </a:spcBef>
              <a:buClr>
                <a:schemeClr val="accent1"/>
              </a:buClr>
              <a:buSzPct val="80000"/>
            </a:pPr>
            <a:r>
              <a:rPr lang="es-PE" sz="2000" dirty="0">
                <a:latin typeface="Corbel" panose="020B0503020204020204" pitchFamily="34" charset="0"/>
              </a:rPr>
              <a:t>Es un tipo de </a:t>
            </a:r>
            <a:r>
              <a:rPr lang="es-PE" sz="2000" dirty="0" smtClean="0">
                <a:latin typeface="Corbel" panose="020B0503020204020204" pitchFamily="34" charset="0"/>
              </a:rPr>
              <a:t>sensor</a:t>
            </a:r>
            <a:r>
              <a:rPr lang="es-PE" sz="2000" dirty="0">
                <a:latin typeface="Corbel" panose="020B0503020204020204" pitchFamily="34" charset="0"/>
              </a:rPr>
              <a:t> eléctrico. Los sensores capacitivos (KAS) reaccionan ante metales y no </a:t>
            </a:r>
            <a:r>
              <a:rPr lang="es-PE" sz="2000" dirty="0" smtClean="0">
                <a:latin typeface="Corbel" panose="020B0503020204020204" pitchFamily="34" charset="0"/>
              </a:rPr>
              <a:t>metales,  miden el cambio de capacitancia, dependiendo de la constante dieléctrica del material a detecta, masa tamaño y distancia al objeto a detectar.</a:t>
            </a:r>
            <a:endParaRPr lang="es-PE" sz="2000" dirty="0">
              <a:latin typeface="Corbel" panose="020B0503020204020204" pitchFamily="34" charset="0"/>
            </a:endParaRP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3768" y="3068960"/>
            <a:ext cx="3531162" cy="324036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500942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539552" y="2351492"/>
            <a:ext cx="7560840"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lang="es-PE" altLang="es-PE" sz="2000" dirty="0">
                <a:latin typeface="Corbel" panose="020B0503020204020204" pitchFamily="34" charset="0"/>
              </a:rPr>
              <a:t>Gracias a su propiedad de reaccionar con una amplia gama de materiales, el sensor de proximidad capacitivo es más universal en aplicaciones que el inductivo, pero este tipo de sensores es más sensible a perturbaciones, por ejemplo, su sensibilidad con respecto a la humedad es muy elevada, debido a la elevada constante dieléctrica del </a:t>
            </a:r>
            <a:r>
              <a:rPr lang="es-PE" altLang="es-PE" sz="2000" dirty="0" smtClean="0">
                <a:latin typeface="Corbel" panose="020B0503020204020204" pitchFamily="34" charset="0"/>
              </a:rPr>
              <a:t>agua. </a:t>
            </a:r>
            <a:endParaRPr lang="es-PE" altLang="es-PE" sz="2000" dirty="0">
              <a:latin typeface="Corbel" panose="020B0503020204020204" pitchFamily="34" charset="0"/>
            </a:endParaRPr>
          </a:p>
        </p:txBody>
      </p:sp>
      <p:sp>
        <p:nvSpPr>
          <p:cNvPr id="3" name="2 Rectángulo"/>
          <p:cNvSpPr/>
          <p:nvPr/>
        </p:nvSpPr>
        <p:spPr>
          <a:xfrm>
            <a:off x="1331640" y="548680"/>
            <a:ext cx="6610849" cy="769441"/>
          </a:xfrm>
          <a:prstGeom prst="rect">
            <a:avLst/>
          </a:prstGeom>
        </p:spPr>
        <p:txBody>
          <a:bodyPr wrap="none">
            <a:spAutoFit/>
          </a:bodyPr>
          <a:lstStyle/>
          <a:p>
            <a:r>
              <a:rPr lang="es-PE" sz="4400" b="1" dirty="0">
                <a:ln w="22225">
                  <a:solidFill>
                    <a:schemeClr val="accent2"/>
                  </a:solidFill>
                  <a:prstDash val="solid"/>
                </a:ln>
                <a:solidFill>
                  <a:schemeClr val="accent2">
                    <a:lumMod val="40000"/>
                    <a:lumOff val="60000"/>
                  </a:schemeClr>
                </a:solidFill>
                <a:latin typeface="Corbel" panose="020B0503020204020204" pitchFamily="34" charset="0"/>
              </a:rPr>
              <a:t>SENSORES CAPACITIVOS </a:t>
            </a:r>
            <a:endParaRPr lang="es-PE" sz="4400" dirty="0"/>
          </a:p>
        </p:txBody>
      </p:sp>
      <p:sp>
        <p:nvSpPr>
          <p:cNvPr id="4" name="3 Rectángulo"/>
          <p:cNvSpPr/>
          <p:nvPr/>
        </p:nvSpPr>
        <p:spPr>
          <a:xfrm>
            <a:off x="369625" y="1620089"/>
            <a:ext cx="2374368" cy="584775"/>
          </a:xfrm>
          <a:prstGeom prst="rect">
            <a:avLst/>
          </a:prstGeom>
        </p:spPr>
        <p:txBody>
          <a:bodyPr wrap="none">
            <a:spAutoFit/>
          </a:bodyPr>
          <a:lstStyle/>
          <a:p>
            <a:pPr algn="ctr"/>
            <a:r>
              <a:rPr lang="es-PE" sz="3200" dirty="0">
                <a:ln w="0"/>
                <a:solidFill>
                  <a:schemeClr val="accent1">
                    <a:lumMod val="75000"/>
                  </a:schemeClr>
                </a:solidFill>
                <a:effectLst>
                  <a:reflection blurRad="6350" stA="53000" endA="300" endPos="35500" dir="5400000" sy="-90000" algn="bl" rotWithShape="0"/>
                </a:effectLst>
                <a:latin typeface="Corbel" panose="020B0503020204020204" pitchFamily="34" charset="0"/>
              </a:rPr>
              <a:t>Aplicaciones</a:t>
            </a:r>
            <a:r>
              <a:rPr lang="es-PE" dirty="0">
                <a:ln w="0"/>
                <a:solidFill>
                  <a:schemeClr val="accent1">
                    <a:lumMod val="75000"/>
                  </a:schemeClr>
                </a:solidFill>
                <a:effectLst>
                  <a:reflection blurRad="6350" stA="53000" endA="300" endPos="35500" dir="5400000" sy="-90000" algn="bl" rotWithShape="0"/>
                </a:effectLst>
                <a:latin typeface="Corbel" panose="020B0503020204020204" pitchFamily="34" charset="0"/>
              </a:rPr>
              <a:t>:</a:t>
            </a:r>
            <a:endParaRPr lang="es-PE" dirty="0">
              <a:ln w="0"/>
              <a:solidFill>
                <a:schemeClr val="accent1">
                  <a:lumMod val="75000"/>
                </a:schemeClr>
              </a:solidFill>
              <a:effectLst>
                <a:reflection blurRad="6350" stA="53000" endA="300" endPos="35500" dir="5400000" sy="-90000" algn="bl" rotWithShape="0"/>
              </a:effectLst>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40920" y="4290484"/>
            <a:ext cx="2592288" cy="1800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052100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43608" y="665105"/>
            <a:ext cx="7202761" cy="971829"/>
          </a:xfrm>
        </p:spPr>
        <p:txBody>
          <a:bodyPr>
            <a:noAutofit/>
          </a:bodyPr>
          <a:lstStyle/>
          <a:p>
            <a:pPr defTabSz="914400"/>
            <a:r>
              <a:rPr lang="es-PE" sz="4400" b="1" dirty="0">
                <a:ln w="22225">
                  <a:solidFill>
                    <a:schemeClr val="accent2"/>
                  </a:solidFill>
                  <a:prstDash val="solid"/>
                </a:ln>
                <a:solidFill>
                  <a:schemeClr val="accent2">
                    <a:lumMod val="40000"/>
                    <a:lumOff val="60000"/>
                  </a:schemeClr>
                </a:solidFill>
                <a:latin typeface="Corbel" panose="020B0503020204020204" pitchFamily="34" charset="0"/>
                <a:ea typeface="+mn-ea"/>
                <a:cs typeface="+mn-cs"/>
              </a:rPr>
              <a:t>SENSORES ULTRASÓNICOS</a:t>
            </a:r>
          </a:p>
        </p:txBody>
      </p:sp>
      <p:sp>
        <p:nvSpPr>
          <p:cNvPr id="3" name="Marcador de contenido 2"/>
          <p:cNvSpPr>
            <a:spLocks noGrp="1"/>
          </p:cNvSpPr>
          <p:nvPr>
            <p:ph idx="1"/>
          </p:nvPr>
        </p:nvSpPr>
        <p:spPr>
          <a:xfrm>
            <a:off x="755576" y="1930400"/>
            <a:ext cx="7992888" cy="2506711"/>
          </a:xfrm>
        </p:spPr>
        <p:txBody>
          <a:bodyPr>
            <a:normAutofit fontScale="92500" lnSpcReduction="20000"/>
          </a:bodyPr>
          <a:lstStyle/>
          <a:p>
            <a:pPr marL="0" indent="0" algn="just">
              <a:buNone/>
            </a:pPr>
            <a:r>
              <a:rPr lang="es-PE" sz="2200" dirty="0" smtClean="0">
                <a:latin typeface="Corbel" panose="020B0503020204020204" pitchFamily="34" charset="0"/>
              </a:rPr>
              <a:t>Los sensores ultrasónicos tienen como función principal la detección de objetos a través de la emisión y reflexión de ondas acústicas. Emite un sonido contra el objeto a detectar y mide el tiempo en q la señal tarde en regresar.</a:t>
            </a:r>
          </a:p>
          <a:p>
            <a:pPr marL="0" indent="0" algn="just">
              <a:buNone/>
            </a:pPr>
            <a:endParaRPr lang="es-PE" sz="2200" dirty="0" smtClean="0">
              <a:latin typeface="Corbel" panose="020B0503020204020204" pitchFamily="34" charset="0"/>
            </a:endParaRPr>
          </a:p>
          <a:p>
            <a:pPr marL="0" indent="0" algn="just">
              <a:buNone/>
            </a:pPr>
            <a:r>
              <a:rPr lang="es-PE" sz="2200" dirty="0" smtClean="0">
                <a:latin typeface="Corbel" panose="020B0503020204020204" pitchFamily="34" charset="0"/>
              </a:rPr>
              <a:t>Estos </a:t>
            </a:r>
            <a:r>
              <a:rPr lang="es-PE" sz="2200" dirty="0">
                <a:latin typeface="Corbel" panose="020B0503020204020204" pitchFamily="34" charset="0"/>
              </a:rPr>
              <a:t>sensores trabajan solamente en el aire, y </a:t>
            </a:r>
            <a:r>
              <a:rPr lang="es-PE" sz="2200" dirty="0" smtClean="0">
                <a:latin typeface="Corbel" panose="020B0503020204020204" pitchFamily="34" charset="0"/>
              </a:rPr>
              <a:t>detectan </a:t>
            </a:r>
            <a:r>
              <a:rPr lang="es-PE" sz="2200" dirty="0">
                <a:latin typeface="Corbel" panose="020B0503020204020204" pitchFamily="34" charset="0"/>
              </a:rPr>
              <a:t>objetos </a:t>
            </a:r>
            <a:r>
              <a:rPr lang="es-PE" sz="2200" dirty="0" smtClean="0">
                <a:latin typeface="Corbel" panose="020B0503020204020204" pitchFamily="34" charset="0"/>
              </a:rPr>
              <a:t>de </a:t>
            </a:r>
            <a:r>
              <a:rPr lang="es-PE" sz="2200" dirty="0">
                <a:latin typeface="Corbel" panose="020B0503020204020204" pitchFamily="34" charset="0"/>
              </a:rPr>
              <a:t>diferentes formas, diferentes colores, superficies y de diferentes </a:t>
            </a:r>
            <a:r>
              <a:rPr lang="es-PE" sz="2200" dirty="0" smtClean="0">
                <a:latin typeface="Corbel" panose="020B0503020204020204" pitchFamily="34" charset="0"/>
              </a:rPr>
              <a:t>materiales . ( </a:t>
            </a:r>
            <a:r>
              <a:rPr lang="es-PE" sz="2200" dirty="0" err="1" smtClean="0">
                <a:latin typeface="Corbel" panose="020B0503020204020204" pitchFamily="34" charset="0"/>
              </a:rPr>
              <a:t>ejm</a:t>
            </a:r>
            <a:r>
              <a:rPr lang="es-PE" sz="2200" dirty="0" smtClean="0">
                <a:latin typeface="Corbel" panose="020B0503020204020204" pitchFamily="34" charset="0"/>
              </a:rPr>
              <a:t>. HC-SR04)</a:t>
            </a:r>
          </a:p>
          <a:p>
            <a:pPr marL="0" indent="0" algn="just">
              <a:buNone/>
            </a:pPr>
            <a:endParaRPr lang="es-PE" dirty="0"/>
          </a:p>
        </p:txBody>
      </p:sp>
      <p:pic>
        <p:nvPicPr>
          <p:cNvPr id="4" name="Imagen 3"/>
          <p:cNvPicPr>
            <a:picLocks noChangeAspect="1"/>
          </p:cNvPicPr>
          <p:nvPr/>
        </p:nvPicPr>
        <p:blipFill>
          <a:blip r:embed="rId2"/>
          <a:stretch>
            <a:fillRect/>
          </a:stretch>
        </p:blipFill>
        <p:spPr>
          <a:xfrm>
            <a:off x="1475656" y="4581128"/>
            <a:ext cx="2562225" cy="1724025"/>
          </a:xfrm>
          <a:prstGeom prst="rect">
            <a:avLst/>
          </a:prstGeom>
        </p:spPr>
      </p:pic>
      <p:pic>
        <p:nvPicPr>
          <p:cNvPr id="1026" name="Picture 2" descr="http://saber.patagoniatecnology.com/wp-content/uploads/2014/10/sensor-ultrasonico-hy-srf05-el-mejor-mayor-precision_MLM-F-3389753053_112012.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220072" y="4547104"/>
            <a:ext cx="2217216" cy="16629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65859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827584" y="677732"/>
            <a:ext cx="7632847" cy="769441"/>
          </a:xfrm>
          <a:prstGeom prst="rect">
            <a:avLst/>
          </a:prstGeom>
        </p:spPr>
        <p:txBody>
          <a:bodyPr wrap="square">
            <a:spAutoFit/>
          </a:bodyPr>
          <a:lstStyle/>
          <a:p>
            <a:r>
              <a:rPr lang="es-PE" sz="4400" b="1" dirty="0" smtClean="0">
                <a:ln w="22225">
                  <a:solidFill>
                    <a:schemeClr val="accent2"/>
                  </a:solidFill>
                  <a:prstDash val="solid"/>
                </a:ln>
                <a:solidFill>
                  <a:schemeClr val="accent2">
                    <a:lumMod val="40000"/>
                    <a:lumOff val="60000"/>
                  </a:schemeClr>
                </a:solidFill>
                <a:latin typeface="Corbel" panose="020B0503020204020204" pitchFamily="34" charset="0"/>
              </a:rPr>
              <a:t>SENSORES ULTRASÓNICOS</a:t>
            </a:r>
            <a:endParaRPr lang="es-PE" sz="4400" b="1" dirty="0">
              <a:ln w="22225">
                <a:solidFill>
                  <a:schemeClr val="accent2"/>
                </a:solidFill>
                <a:prstDash val="solid"/>
              </a:ln>
              <a:solidFill>
                <a:schemeClr val="accent2">
                  <a:lumMod val="40000"/>
                  <a:lumOff val="60000"/>
                </a:schemeClr>
              </a:solidFill>
              <a:latin typeface="Corbel" panose="020B0503020204020204" pitchFamily="34" charset="0"/>
            </a:endParaRPr>
          </a:p>
        </p:txBody>
      </p:sp>
      <p:sp>
        <p:nvSpPr>
          <p:cNvPr id="3" name="2 Rectángulo"/>
          <p:cNvSpPr/>
          <p:nvPr/>
        </p:nvSpPr>
        <p:spPr>
          <a:xfrm>
            <a:off x="451212" y="1552817"/>
            <a:ext cx="2422458" cy="584775"/>
          </a:xfrm>
          <a:prstGeom prst="rect">
            <a:avLst/>
          </a:prstGeom>
        </p:spPr>
        <p:txBody>
          <a:bodyPr wrap="none">
            <a:spAutoFit/>
          </a:bodyPr>
          <a:lstStyle/>
          <a:p>
            <a:pPr algn="ctr"/>
            <a:r>
              <a:rPr lang="es-PE" sz="3200" dirty="0">
                <a:ln w="0"/>
                <a:solidFill>
                  <a:schemeClr val="accent1">
                    <a:lumMod val="75000"/>
                  </a:schemeClr>
                </a:solidFill>
                <a:effectLst>
                  <a:reflection blurRad="6350" stA="53000" endA="300" endPos="35500" dir="5400000" sy="-90000" algn="bl" rotWithShape="0"/>
                </a:effectLst>
                <a:latin typeface="Corbel" panose="020B0503020204020204" pitchFamily="34" charset="0"/>
              </a:rPr>
              <a:t>Aplicaciones:</a:t>
            </a:r>
            <a:endParaRPr lang="es-PE" sz="3200" dirty="0">
              <a:ln w="0"/>
              <a:solidFill>
                <a:schemeClr val="accent1">
                  <a:lumMod val="75000"/>
                </a:schemeClr>
              </a:solidFill>
              <a:effectLst>
                <a:reflection blurRad="6350" stA="53000" endA="300" endPos="35500" dir="5400000" sy="-90000" algn="bl" rotWithShape="0"/>
              </a:effectLst>
            </a:endParaRPr>
          </a:p>
        </p:txBody>
      </p:sp>
      <p:sp>
        <p:nvSpPr>
          <p:cNvPr id="4" name="3 Rectángulo"/>
          <p:cNvSpPr/>
          <p:nvPr/>
        </p:nvSpPr>
        <p:spPr>
          <a:xfrm>
            <a:off x="451212" y="2348880"/>
            <a:ext cx="7577172" cy="1323439"/>
          </a:xfrm>
          <a:prstGeom prst="rect">
            <a:avLst/>
          </a:prstGeom>
        </p:spPr>
        <p:txBody>
          <a:bodyPr wrap="square">
            <a:spAutoFit/>
          </a:bodyPr>
          <a:lstStyle/>
          <a:p>
            <a:pPr algn="just"/>
            <a:r>
              <a:rPr lang="es-PE" sz="2000" dirty="0" smtClean="0">
                <a:latin typeface="Corbel" panose="020B0503020204020204" pitchFamily="34" charset="0"/>
              </a:rPr>
              <a:t>Instalaciones de almacenamiento, sistema de transporte (para la detección anti choques en plataformas de trabajo), industria de la alimentación, procesos de metales, procesos de vidrio, procesos plásticos,</a:t>
            </a:r>
            <a:r>
              <a:rPr lang="es-PE" sz="2000" dirty="0"/>
              <a:t> </a:t>
            </a:r>
            <a:r>
              <a:rPr lang="es-PE" sz="2000" dirty="0">
                <a:latin typeface="Corbel" panose="020B0503020204020204" pitchFamily="34" charset="0"/>
              </a:rPr>
              <a:t>industria de impresión, industria de envases</a:t>
            </a:r>
          </a:p>
        </p:txBody>
      </p:sp>
      <p:pic>
        <p:nvPicPr>
          <p:cNvPr id="5" name="Picture 2" descr="http://2.bp.blogspot.com/_6JhOiLescrg/SwB1u2rAtOI/AAAAAAAACnM/GuO3Gw0EHOQ/s400/05.02.+Lo+b%C3%A1sico+de+los+sensores+ultras%C3%B3nicos.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584" y="4077072"/>
            <a:ext cx="2867025" cy="2343151"/>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http://www.pepperl-fuchs.es/spain/images_inet_lowres_ESN/MC4848_22782_08_rdax_100.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60032" y="4077071"/>
            <a:ext cx="3528392" cy="23431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878453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1 Título"/>
          <p:cNvSpPr txBox="1">
            <a:spLocks/>
          </p:cNvSpPr>
          <p:nvPr/>
        </p:nvSpPr>
        <p:spPr>
          <a:xfrm>
            <a:off x="1298337" y="764704"/>
            <a:ext cx="6730047" cy="782391"/>
          </a:xfrm>
          <a:prstGeom prst="rect">
            <a:avLst/>
          </a:prstGeom>
        </p:spPr>
        <p:txBody>
          <a:bodyPr>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s-PE" sz="4400" b="1" dirty="0" smtClean="0">
                <a:ln w="22225">
                  <a:solidFill>
                    <a:schemeClr val="accent2"/>
                  </a:solidFill>
                  <a:prstDash val="solid"/>
                </a:ln>
                <a:solidFill>
                  <a:schemeClr val="accent2">
                    <a:lumMod val="40000"/>
                    <a:lumOff val="60000"/>
                  </a:schemeClr>
                </a:solidFill>
                <a:latin typeface="Corbel" panose="020B0503020204020204" pitchFamily="34" charset="0"/>
              </a:rPr>
              <a:t>SENSORES MAGNÉTICOS</a:t>
            </a:r>
            <a:endParaRPr lang="es-PE" sz="4400" b="1" dirty="0">
              <a:ln w="22225">
                <a:solidFill>
                  <a:schemeClr val="accent2"/>
                </a:solidFill>
                <a:prstDash val="solid"/>
              </a:ln>
              <a:solidFill>
                <a:schemeClr val="accent2">
                  <a:lumMod val="40000"/>
                  <a:lumOff val="60000"/>
                </a:schemeClr>
              </a:solidFill>
              <a:latin typeface="Corbel" panose="020B0503020204020204" pitchFamily="34" charset="0"/>
            </a:endParaRPr>
          </a:p>
        </p:txBody>
      </p:sp>
      <p:sp>
        <p:nvSpPr>
          <p:cNvPr id="8" name="2 Marcador de contenido"/>
          <p:cNvSpPr txBox="1">
            <a:spLocks/>
          </p:cNvSpPr>
          <p:nvPr/>
        </p:nvSpPr>
        <p:spPr>
          <a:xfrm>
            <a:off x="1331640" y="1844824"/>
            <a:ext cx="7488832" cy="2708570"/>
          </a:xfrm>
          <a:prstGeom prst="rect">
            <a:avLst/>
          </a:prstGeom>
        </p:spPr>
        <p:txBody>
          <a:bodyPr>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just">
              <a:buNone/>
            </a:pPr>
            <a:endParaRPr lang="es-PE" sz="2000" dirty="0">
              <a:solidFill>
                <a:schemeClr val="tx1"/>
              </a:solidFill>
              <a:latin typeface="Corbel" panose="020B0503020204020204" pitchFamily="34" charset="0"/>
            </a:endParaRPr>
          </a:p>
        </p:txBody>
      </p:sp>
      <p:sp>
        <p:nvSpPr>
          <p:cNvPr id="2" name="Rectángulo 1"/>
          <p:cNvSpPr/>
          <p:nvPr/>
        </p:nvSpPr>
        <p:spPr>
          <a:xfrm>
            <a:off x="899592" y="1883921"/>
            <a:ext cx="7344816" cy="1938992"/>
          </a:xfrm>
          <a:prstGeom prst="rect">
            <a:avLst/>
          </a:prstGeom>
        </p:spPr>
        <p:txBody>
          <a:bodyPr wrap="square">
            <a:spAutoFit/>
          </a:bodyPr>
          <a:lstStyle/>
          <a:p>
            <a:pPr algn="just"/>
            <a:r>
              <a:rPr lang="es-PE" sz="2000" dirty="0">
                <a:latin typeface="Corbel" panose="020B0503020204020204" pitchFamily="34" charset="0"/>
              </a:rPr>
              <a:t>Detecta los campos magnéticos que provocan los imanes o las corrientes </a:t>
            </a:r>
            <a:r>
              <a:rPr lang="es-PE" sz="2000" dirty="0" smtClean="0">
                <a:latin typeface="Corbel" panose="020B0503020204020204" pitchFamily="34" charset="0"/>
              </a:rPr>
              <a:t>eléctricas. Consiste </a:t>
            </a:r>
            <a:r>
              <a:rPr lang="es-PE" sz="2000" dirty="0">
                <a:latin typeface="Corbel" panose="020B0503020204020204" pitchFamily="34" charset="0"/>
              </a:rPr>
              <a:t>en un par de láminas metálicas de materiales ferromagnéticos metidas en el interior de una cápsula que se atraen en presencia de un campo magnético, cerrando el circuito</a:t>
            </a:r>
            <a:r>
              <a:rPr lang="es-PE" sz="2000" dirty="0" smtClean="0">
                <a:latin typeface="Corbel" panose="020B0503020204020204" pitchFamily="34" charset="0"/>
              </a:rPr>
              <a:t>. </a:t>
            </a:r>
            <a:r>
              <a:rPr lang="es-PE" sz="2000" dirty="0">
                <a:latin typeface="Corbel" panose="020B0503020204020204" pitchFamily="34" charset="0"/>
              </a:rPr>
              <a:t>No requieren contacto físico directo y son útiles para detectar efectos de proximidad. </a:t>
            </a:r>
          </a:p>
        </p:txBody>
      </p:sp>
      <p:pic>
        <p:nvPicPr>
          <p:cNvPr id="3" name="Imagen 2"/>
          <p:cNvPicPr>
            <a:picLocks noChangeAspect="1"/>
          </p:cNvPicPr>
          <p:nvPr/>
        </p:nvPicPr>
        <p:blipFill>
          <a:blip r:embed="rId2"/>
          <a:stretch>
            <a:fillRect/>
          </a:stretch>
        </p:blipFill>
        <p:spPr>
          <a:xfrm>
            <a:off x="2915816" y="4120642"/>
            <a:ext cx="2232248" cy="2228544"/>
          </a:xfrm>
          <a:prstGeom prst="rect">
            <a:avLst/>
          </a:prstGeom>
        </p:spPr>
      </p:pic>
    </p:spTree>
    <p:extLst>
      <p:ext uri="{BB962C8B-B14F-4D97-AF65-F5344CB8AC3E}">
        <p14:creationId xmlns:p14="http://schemas.microsoft.com/office/powerpoint/2010/main" val="20020423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1 Título"/>
          <p:cNvSpPr txBox="1">
            <a:spLocks/>
          </p:cNvSpPr>
          <p:nvPr/>
        </p:nvSpPr>
        <p:spPr>
          <a:xfrm>
            <a:off x="1170972" y="656201"/>
            <a:ext cx="6658039" cy="782391"/>
          </a:xfrm>
          <a:prstGeom prst="rect">
            <a:avLst/>
          </a:prstGeom>
        </p:spPr>
        <p:txBody>
          <a:bodyPr>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s-PE" sz="4400" b="1" dirty="0" smtClean="0">
                <a:ln w="22225">
                  <a:solidFill>
                    <a:schemeClr val="accent2"/>
                  </a:solidFill>
                  <a:prstDash val="solid"/>
                </a:ln>
                <a:solidFill>
                  <a:schemeClr val="accent2">
                    <a:lumMod val="40000"/>
                    <a:lumOff val="60000"/>
                  </a:schemeClr>
                </a:solidFill>
                <a:latin typeface="Corbel" panose="020B0503020204020204" pitchFamily="34" charset="0"/>
              </a:rPr>
              <a:t>SENSORES MAGNÉTICOS</a:t>
            </a:r>
            <a:endParaRPr lang="es-PE" sz="4400" b="1" dirty="0">
              <a:ln w="22225">
                <a:solidFill>
                  <a:schemeClr val="accent2"/>
                </a:solidFill>
                <a:prstDash val="solid"/>
              </a:ln>
              <a:solidFill>
                <a:schemeClr val="accent2">
                  <a:lumMod val="40000"/>
                  <a:lumOff val="60000"/>
                </a:schemeClr>
              </a:solidFill>
              <a:latin typeface="Corbel" panose="020B0503020204020204" pitchFamily="34" charset="0"/>
            </a:endParaRPr>
          </a:p>
        </p:txBody>
      </p:sp>
      <p:sp>
        <p:nvSpPr>
          <p:cNvPr id="7" name="Rectángulo 6"/>
          <p:cNvSpPr/>
          <p:nvPr/>
        </p:nvSpPr>
        <p:spPr>
          <a:xfrm>
            <a:off x="971600" y="1916832"/>
            <a:ext cx="2422459" cy="584775"/>
          </a:xfrm>
          <a:prstGeom prst="rect">
            <a:avLst/>
          </a:prstGeom>
          <a:noFill/>
        </p:spPr>
        <p:txBody>
          <a:bodyPr wrap="none" lIns="91440" tIns="45720" rIns="91440" bIns="45720">
            <a:spAutoFit/>
          </a:bodyPr>
          <a:lstStyle/>
          <a:p>
            <a:pPr algn="ctr"/>
            <a:r>
              <a:rPr lang="es-PE" sz="3200" dirty="0">
                <a:ln w="0"/>
                <a:solidFill>
                  <a:schemeClr val="accent1">
                    <a:lumMod val="75000"/>
                  </a:schemeClr>
                </a:solidFill>
                <a:effectLst>
                  <a:reflection blurRad="6350" stA="53000" endA="300" endPos="35500" dir="5400000" sy="-90000" algn="bl" rotWithShape="0"/>
                </a:effectLst>
                <a:latin typeface="Corbel" panose="020B0503020204020204" pitchFamily="34" charset="0"/>
              </a:rPr>
              <a:t>Aplicaciones:</a:t>
            </a:r>
            <a:endParaRPr lang="es-PE" sz="3200" dirty="0">
              <a:ln w="0"/>
              <a:solidFill>
                <a:schemeClr val="accent1">
                  <a:lumMod val="75000"/>
                </a:schemeClr>
              </a:solidFill>
              <a:effectLst>
                <a:reflection blurRad="6350" stA="53000" endA="300" endPos="35500" dir="5400000" sy="-90000" algn="bl" rotWithShape="0"/>
              </a:effectLst>
            </a:endParaRPr>
          </a:p>
        </p:txBody>
      </p:sp>
      <p:sp>
        <p:nvSpPr>
          <p:cNvPr id="8" name="2 Marcador de contenido"/>
          <p:cNvSpPr txBox="1">
            <a:spLocks/>
          </p:cNvSpPr>
          <p:nvPr/>
        </p:nvSpPr>
        <p:spPr>
          <a:xfrm>
            <a:off x="755576" y="2636912"/>
            <a:ext cx="7488832" cy="2708570"/>
          </a:xfrm>
          <a:prstGeom prst="rect">
            <a:avLst/>
          </a:prstGeom>
        </p:spPr>
        <p:txBody>
          <a:bodyPr>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just">
              <a:buNone/>
            </a:pPr>
            <a:r>
              <a:rPr lang="es-PE" sz="2000" dirty="0" smtClean="0">
                <a:latin typeface="Corbel" panose="020B0503020204020204" pitchFamily="34" charset="0"/>
              </a:rPr>
              <a:t>Estos </a:t>
            </a:r>
            <a:r>
              <a:rPr lang="es-PE" sz="2000" dirty="0">
                <a:latin typeface="Corbel" panose="020B0503020204020204" pitchFamily="34" charset="0"/>
              </a:rPr>
              <a:t>sensores tienen múltiples posibilidades en el sector industrial, energético, militar, etc. Básicamente sirven para detectar la proximidad de objetos metálicos a distancias prefijadas</a:t>
            </a:r>
            <a:r>
              <a:rPr lang="es-PE" sz="2000" dirty="0" smtClean="0">
                <a:latin typeface="Corbel" panose="020B0503020204020204" pitchFamily="34" charset="0"/>
              </a:rPr>
              <a:t>.</a:t>
            </a:r>
            <a:endParaRPr lang="es-PE" sz="2000" dirty="0"/>
          </a:p>
          <a:p>
            <a:r>
              <a:rPr lang="es-PE" sz="2000" dirty="0">
                <a:latin typeface="Corbel" panose="020B0503020204020204" pitchFamily="34" charset="0"/>
              </a:rPr>
              <a:t>Detección de posición. </a:t>
            </a:r>
          </a:p>
          <a:p>
            <a:r>
              <a:rPr lang="es-PE" sz="2000" dirty="0" smtClean="0">
                <a:latin typeface="Corbel" panose="020B0503020204020204" pitchFamily="34" charset="0"/>
              </a:rPr>
              <a:t>Detección </a:t>
            </a:r>
            <a:r>
              <a:rPr lang="es-PE" sz="2000" dirty="0">
                <a:latin typeface="Corbel" panose="020B0503020204020204" pitchFamily="34" charset="0"/>
              </a:rPr>
              <a:t>de campos magnéticos. </a:t>
            </a:r>
          </a:p>
          <a:p>
            <a:pPr marL="0" indent="0" algn="just">
              <a:buNone/>
            </a:pPr>
            <a:endParaRPr lang="es-PE" sz="2000" dirty="0" smtClean="0">
              <a:latin typeface="Corbel" panose="020B0503020204020204" pitchFamily="34" charset="0"/>
            </a:endParaRPr>
          </a:p>
          <a:p>
            <a:pPr marL="0" indent="0" algn="just">
              <a:buNone/>
            </a:pPr>
            <a:endParaRPr lang="es-PE" sz="2000" dirty="0">
              <a:solidFill>
                <a:schemeClr val="tx1"/>
              </a:solidFill>
              <a:latin typeface="Corbel" panose="020B0503020204020204" pitchFamily="34" charset="0"/>
            </a:endParaRPr>
          </a:p>
        </p:txBody>
      </p:sp>
    </p:spTree>
    <p:extLst>
      <p:ext uri="{BB962C8B-B14F-4D97-AF65-F5344CB8AC3E}">
        <p14:creationId xmlns:p14="http://schemas.microsoft.com/office/powerpoint/2010/main" val="6499083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43608" y="908720"/>
            <a:ext cx="3816424" cy="803176"/>
          </a:xfrm>
        </p:spPr>
        <p:txBody>
          <a:bodyPr>
            <a:noAutofit/>
          </a:bodyPr>
          <a:lstStyle/>
          <a:p>
            <a:r>
              <a:rPr lang="es-PE" sz="4400" b="1"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Corbel" panose="020B0503020204020204" pitchFamily="34" charset="0"/>
              </a:rPr>
              <a:t>BIBLIOGRAFÍA</a:t>
            </a:r>
            <a:endParaRPr lang="es-PE" sz="44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Corbel" panose="020B0503020204020204" pitchFamily="34" charset="0"/>
            </a:endParaRPr>
          </a:p>
        </p:txBody>
      </p:sp>
      <p:sp>
        <p:nvSpPr>
          <p:cNvPr id="3" name="2 Marcador de contenido"/>
          <p:cNvSpPr>
            <a:spLocks noGrp="1"/>
          </p:cNvSpPr>
          <p:nvPr>
            <p:ph idx="1"/>
          </p:nvPr>
        </p:nvSpPr>
        <p:spPr>
          <a:xfrm>
            <a:off x="611560" y="2132856"/>
            <a:ext cx="7776864" cy="3096343"/>
          </a:xfrm>
        </p:spPr>
        <p:txBody>
          <a:bodyPr>
            <a:normAutofit fontScale="70000" lnSpcReduction="20000"/>
          </a:bodyPr>
          <a:lstStyle/>
          <a:p>
            <a:r>
              <a:rPr lang="es-PE" sz="2000" dirty="0" smtClean="0">
                <a:latin typeface="Corbel" panose="020B0503020204020204" pitchFamily="34" charset="0"/>
              </a:rPr>
              <a:t>http://acredit.ece.buap.mx/_DOCUMENT%20COMPROBAT%20DE%20AUTOEVALUAC/17_IA%2045%20C.8.1.2/Memorias%20FCE/bioelect/S2-BE-02.pdf</a:t>
            </a:r>
          </a:p>
          <a:p>
            <a:r>
              <a:rPr lang="es-PE" sz="2000" dirty="0" smtClean="0">
                <a:latin typeface="Corbel" panose="020B0503020204020204" pitchFamily="34" charset="0"/>
              </a:rPr>
              <a:t>http://unicrom.com/ldr-fotorresistencia-fotorresistor/</a:t>
            </a:r>
          </a:p>
          <a:p>
            <a:r>
              <a:rPr lang="es-PE" sz="2000" dirty="0" smtClean="0">
                <a:latin typeface="Corbel" panose="020B0503020204020204" pitchFamily="34" charset="0"/>
              </a:rPr>
              <a:t>http://es.scribd.com/doc/97921221/Sensores-RTD#scribd</a:t>
            </a:r>
          </a:p>
          <a:p>
            <a:r>
              <a:rPr lang="es-PE" sz="2000" dirty="0">
                <a:latin typeface="Corbel" panose="020B0503020204020204" pitchFamily="34" charset="0"/>
              </a:rPr>
              <a:t>http://www.pepperl-fuchs.es/spain/es/24854.htm</a:t>
            </a:r>
            <a:endParaRPr lang="es-PE" sz="2000" dirty="0" smtClean="0">
              <a:latin typeface="Corbel" panose="020B0503020204020204" pitchFamily="34" charset="0"/>
            </a:endParaRPr>
          </a:p>
          <a:p>
            <a:r>
              <a:rPr lang="es-PE" sz="2000" dirty="0" smtClean="0">
                <a:latin typeface="Corbel" panose="020B0503020204020204" pitchFamily="34" charset="0"/>
              </a:rPr>
              <a:t>http://www.ecured.cu/Sensor_capacitivo</a:t>
            </a:r>
          </a:p>
          <a:p>
            <a:r>
              <a:rPr lang="es-PE" sz="2000" dirty="0" smtClean="0">
                <a:latin typeface="Corbel" panose="020B0503020204020204" pitchFamily="34" charset="0"/>
              </a:rPr>
              <a:t>http://cmapspublic2.ihmc.us/rid=1H2B63T5G-1SLKJ1L-J52/Sensores%20fundamentos,%20tipos%20y%20caracter%C3%ADsticas.pdf</a:t>
            </a:r>
          </a:p>
          <a:p>
            <a:r>
              <a:rPr lang="es-PE" sz="2000" dirty="0">
                <a:latin typeface="Corbel" panose="020B0503020204020204" pitchFamily="34" charset="0"/>
              </a:rPr>
              <a:t>http://</a:t>
            </a:r>
            <a:r>
              <a:rPr lang="es-PE" sz="2000" dirty="0" smtClean="0">
                <a:latin typeface="Corbel" panose="020B0503020204020204" pitchFamily="34" charset="0"/>
              </a:rPr>
              <a:t>recursostic.educacion.es/4esotecnologia/quincena11/4quincena11_contenidos_3f.htm</a:t>
            </a:r>
          </a:p>
          <a:p>
            <a:r>
              <a:rPr lang="es-PE" sz="2000" dirty="0">
                <a:latin typeface="Corbel" panose="020B0503020204020204" pitchFamily="34" charset="0"/>
              </a:rPr>
              <a:t>https://es.wikipedia.org/wiki/Sensor_magnetico</a:t>
            </a:r>
            <a:endParaRPr lang="es-PE" sz="2000" dirty="0" smtClean="0">
              <a:latin typeface="Corbel" panose="020B0503020204020204" pitchFamily="34" charset="0"/>
            </a:endParaRPr>
          </a:p>
          <a:p>
            <a:endParaRPr lang="es-PE" sz="2000" dirty="0" smtClean="0">
              <a:latin typeface="Corbel" panose="020B0503020204020204" pitchFamily="34" charset="0"/>
            </a:endParaRPr>
          </a:p>
          <a:p>
            <a:endParaRPr lang="es-PE" sz="2000" dirty="0" smtClean="0">
              <a:latin typeface="Corbel" panose="020B0503020204020204" pitchFamily="34" charset="0"/>
            </a:endParaRPr>
          </a:p>
          <a:p>
            <a:pPr marL="0" indent="0">
              <a:buNone/>
            </a:pPr>
            <a:endParaRPr lang="es-PE" sz="2000" dirty="0" smtClean="0">
              <a:latin typeface="Corbel" panose="020B0503020204020204" pitchFamily="34" charset="0"/>
            </a:endParaRPr>
          </a:p>
          <a:p>
            <a:endParaRPr lang="es-PE" sz="1600" dirty="0">
              <a:latin typeface="Corbel" panose="020B0503020204020204" pitchFamily="34" charset="0"/>
            </a:endParaRPr>
          </a:p>
        </p:txBody>
      </p:sp>
    </p:spTree>
    <p:extLst>
      <p:ext uri="{BB962C8B-B14F-4D97-AF65-F5344CB8AC3E}">
        <p14:creationId xmlns:p14="http://schemas.microsoft.com/office/powerpoint/2010/main" val="16130266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411760" y="635633"/>
            <a:ext cx="4464496" cy="637027"/>
          </a:xfrm>
        </p:spPr>
        <p:txBody>
          <a:bodyPr>
            <a:noAutofit/>
          </a:bodyPr>
          <a:lstStyle/>
          <a:p>
            <a:r>
              <a:rPr lang="es-PE" sz="4400" b="1" dirty="0" smtClean="0">
                <a:ln w="22225">
                  <a:solidFill>
                    <a:schemeClr val="accent2"/>
                  </a:solidFill>
                  <a:prstDash val="solid"/>
                </a:ln>
                <a:solidFill>
                  <a:schemeClr val="accent2">
                    <a:lumMod val="40000"/>
                    <a:lumOff val="60000"/>
                  </a:schemeClr>
                </a:solidFill>
                <a:latin typeface="Corbel" panose="020B0503020204020204" pitchFamily="34" charset="0"/>
              </a:rPr>
              <a:t>ACELERÓMETRO</a:t>
            </a:r>
            <a:endParaRPr lang="es-PE" sz="4400" b="1" dirty="0">
              <a:ln w="22225">
                <a:solidFill>
                  <a:schemeClr val="accent2"/>
                </a:solidFill>
                <a:prstDash val="solid"/>
              </a:ln>
              <a:solidFill>
                <a:schemeClr val="accent2">
                  <a:lumMod val="40000"/>
                  <a:lumOff val="60000"/>
                </a:schemeClr>
              </a:solidFill>
              <a:latin typeface="Corbel" panose="020B0503020204020204" pitchFamily="34" charset="0"/>
            </a:endParaRPr>
          </a:p>
        </p:txBody>
      </p:sp>
      <p:pic>
        <p:nvPicPr>
          <p:cNvPr id="1027" name="Picture 3" descr="http://img.directindustry.es/images_di/photo-g/69143-2515145.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15847" y="2024844"/>
            <a:ext cx="3264066" cy="2006598"/>
          </a:xfrm>
          <a:prstGeom prst="rect">
            <a:avLst/>
          </a:prstGeom>
          <a:noFill/>
          <a:extLst>
            <a:ext uri="{909E8E84-426E-40DD-AFC4-6F175D3DCCD1}">
              <a14:hiddenFill xmlns:a14="http://schemas.microsoft.com/office/drawing/2010/main">
                <a:solidFill>
                  <a:srgbClr val="FFFFFF"/>
                </a:solidFill>
              </a14:hiddenFill>
            </a:ext>
          </a:extLst>
        </p:spPr>
      </p:pic>
      <p:sp>
        <p:nvSpPr>
          <p:cNvPr id="7" name="2 Marcador de contenido"/>
          <p:cNvSpPr txBox="1">
            <a:spLocks/>
          </p:cNvSpPr>
          <p:nvPr/>
        </p:nvSpPr>
        <p:spPr>
          <a:xfrm>
            <a:off x="3802672" y="1952533"/>
            <a:ext cx="4945792" cy="2446301"/>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Font typeface="Arial" panose="020B0604020202020204" pitchFamily="34" charset="0"/>
              <a:buNone/>
            </a:pPr>
            <a:r>
              <a:rPr lang="es-PE" sz="2000" dirty="0" smtClean="0">
                <a:latin typeface="Corbel" panose="020B0503020204020204" pitchFamily="34" charset="0"/>
              </a:rPr>
              <a:t>Un acelerómetro es un dispositivo que permite medir el las vibraciones y/o movimiento a las que está sometido un cuerpo (o una parte de él), si se habla en modo de medición dinámico, y la inclinación (con respecto a la gravedad), si se habla en modo estático. </a:t>
            </a:r>
          </a:p>
        </p:txBody>
      </p:sp>
      <p:sp>
        <p:nvSpPr>
          <p:cNvPr id="4" name="CuadroTexto 3"/>
          <p:cNvSpPr txBox="1"/>
          <p:nvPr/>
        </p:nvSpPr>
        <p:spPr>
          <a:xfrm>
            <a:off x="899592" y="4398834"/>
            <a:ext cx="7848872" cy="1323439"/>
          </a:xfrm>
          <a:prstGeom prst="rect">
            <a:avLst/>
          </a:prstGeom>
          <a:noFill/>
        </p:spPr>
        <p:txBody>
          <a:bodyPr wrap="square" rtlCol="0">
            <a:spAutoFit/>
          </a:bodyPr>
          <a:lstStyle/>
          <a:p>
            <a:pPr algn="just"/>
            <a:r>
              <a:rPr lang="es-PE" sz="2000" dirty="0">
                <a:latin typeface="Corbel" panose="020B0503020204020204" pitchFamily="34" charset="0"/>
              </a:rPr>
              <a:t>Actualmente están disponibles en forma de circuito integrado y son los que normalmente se utilizan en la robótica. Uno de los acelerómetros integrados más conocidos es el ADXL202, muy pequeño, versátil y de costo accesible.</a:t>
            </a:r>
          </a:p>
        </p:txBody>
      </p:sp>
    </p:spTree>
    <p:extLst>
      <p:ext uri="{BB962C8B-B14F-4D97-AF65-F5344CB8AC3E}">
        <p14:creationId xmlns:p14="http://schemas.microsoft.com/office/powerpoint/2010/main" val="2726084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611560" y="2636912"/>
            <a:ext cx="7920880" cy="3160693"/>
          </a:xfrm>
        </p:spPr>
        <p:txBody>
          <a:bodyPr>
            <a:noAutofit/>
          </a:bodyPr>
          <a:lstStyle/>
          <a:p>
            <a:pPr algn="just"/>
            <a:r>
              <a:rPr lang="es-PE" sz="2000" b="1" dirty="0" smtClean="0">
                <a:solidFill>
                  <a:schemeClr val="tx1"/>
                </a:solidFill>
                <a:latin typeface="Corbel" panose="020B0503020204020204" pitchFamily="34" charset="0"/>
              </a:rPr>
              <a:t>Científico</a:t>
            </a:r>
            <a:r>
              <a:rPr lang="es-PE" sz="2000" b="1" dirty="0">
                <a:solidFill>
                  <a:schemeClr val="tx1"/>
                </a:solidFill>
                <a:latin typeface="Corbel" panose="020B0503020204020204" pitchFamily="34" charset="0"/>
              </a:rPr>
              <a:t>.- </a:t>
            </a:r>
            <a:r>
              <a:rPr lang="es-PE" sz="2000" dirty="0">
                <a:solidFill>
                  <a:schemeClr val="tx1"/>
                </a:solidFill>
                <a:latin typeface="Corbel" panose="020B0503020204020204" pitchFamily="34" charset="0"/>
              </a:rPr>
              <a:t>Mediciones de laboratorio, test de la posición de un cuerpo, entre otros.</a:t>
            </a:r>
          </a:p>
          <a:p>
            <a:pPr algn="just"/>
            <a:r>
              <a:rPr lang="es-PE" sz="2000" b="1" dirty="0">
                <a:solidFill>
                  <a:schemeClr val="tx1"/>
                </a:solidFill>
                <a:latin typeface="Corbel" panose="020B0503020204020204" pitchFamily="34" charset="0"/>
              </a:rPr>
              <a:t>Investigación en medicina.- </a:t>
            </a:r>
            <a:r>
              <a:rPr lang="es-PE" sz="2000" dirty="0">
                <a:solidFill>
                  <a:schemeClr val="tx1"/>
                </a:solidFill>
                <a:latin typeface="Corbel" panose="020B0503020204020204" pitchFamily="34" charset="0"/>
              </a:rPr>
              <a:t>Análisis de movimientos de pacientes en silla de ruedas o de personas con capacidad de movimiento reducido.</a:t>
            </a:r>
          </a:p>
          <a:p>
            <a:pPr algn="just"/>
            <a:r>
              <a:rPr lang="es-PE" sz="2000" b="1" dirty="0">
                <a:solidFill>
                  <a:schemeClr val="tx1"/>
                </a:solidFill>
                <a:latin typeface="Corbel" panose="020B0503020204020204" pitchFamily="34" charset="0"/>
              </a:rPr>
              <a:t>Investigación en biología.- </a:t>
            </a:r>
            <a:r>
              <a:rPr lang="es-PE" sz="2000" dirty="0">
                <a:solidFill>
                  <a:schemeClr val="tx1"/>
                </a:solidFill>
                <a:latin typeface="Corbel" panose="020B0503020204020204" pitchFamily="34" charset="0"/>
              </a:rPr>
              <a:t>La interpretación de patrones en los movimientos de animales.</a:t>
            </a:r>
          </a:p>
          <a:p>
            <a:pPr algn="just"/>
            <a:r>
              <a:rPr lang="es-PE" sz="2000" b="1" dirty="0">
                <a:solidFill>
                  <a:schemeClr val="tx1"/>
                </a:solidFill>
                <a:latin typeface="Corbel" panose="020B0503020204020204" pitchFamily="34" charset="0"/>
              </a:rPr>
              <a:t>Tecnología.- </a:t>
            </a:r>
            <a:r>
              <a:rPr lang="es-PE" sz="2000" dirty="0">
                <a:solidFill>
                  <a:schemeClr val="tx1"/>
                </a:solidFill>
                <a:latin typeface="Corbel" panose="020B0503020204020204" pitchFamily="34" charset="0"/>
              </a:rPr>
              <a:t>Tomar cambios en la posición de un dispositivo para generar una respuesta al usuario o realizar una actividad.</a:t>
            </a:r>
          </a:p>
        </p:txBody>
      </p:sp>
      <p:sp>
        <p:nvSpPr>
          <p:cNvPr id="5" name="1 Título"/>
          <p:cNvSpPr>
            <a:spLocks noGrp="1"/>
          </p:cNvSpPr>
          <p:nvPr>
            <p:ph type="title"/>
          </p:nvPr>
        </p:nvSpPr>
        <p:spPr>
          <a:xfrm>
            <a:off x="2411760" y="587307"/>
            <a:ext cx="4536504" cy="637027"/>
          </a:xfrm>
        </p:spPr>
        <p:txBody>
          <a:bodyPr>
            <a:noAutofit/>
          </a:bodyPr>
          <a:lstStyle/>
          <a:p>
            <a:r>
              <a:rPr lang="es-PE" sz="4400" b="1" dirty="0" smtClean="0">
                <a:ln w="22225">
                  <a:solidFill>
                    <a:schemeClr val="accent2"/>
                  </a:solidFill>
                  <a:prstDash val="solid"/>
                </a:ln>
                <a:solidFill>
                  <a:schemeClr val="accent2">
                    <a:lumMod val="40000"/>
                    <a:lumOff val="60000"/>
                  </a:schemeClr>
                </a:solidFill>
                <a:latin typeface="Corbel" panose="020B0503020204020204" pitchFamily="34" charset="0"/>
              </a:rPr>
              <a:t>ACELERÓMETRO</a:t>
            </a:r>
            <a:endParaRPr lang="es-PE" sz="4000" b="1" dirty="0">
              <a:ln w="22225">
                <a:solidFill>
                  <a:schemeClr val="accent2"/>
                </a:solidFill>
                <a:prstDash val="solid"/>
              </a:ln>
              <a:solidFill>
                <a:schemeClr val="accent2">
                  <a:lumMod val="40000"/>
                  <a:lumOff val="60000"/>
                </a:schemeClr>
              </a:solidFill>
              <a:latin typeface="Corbel" panose="020B0503020204020204" pitchFamily="34" charset="0"/>
            </a:endParaRPr>
          </a:p>
        </p:txBody>
      </p:sp>
      <p:sp>
        <p:nvSpPr>
          <p:cNvPr id="6" name="Rectángulo 5"/>
          <p:cNvSpPr/>
          <p:nvPr/>
        </p:nvSpPr>
        <p:spPr>
          <a:xfrm>
            <a:off x="875419" y="1844824"/>
            <a:ext cx="2422459" cy="584775"/>
          </a:xfrm>
          <a:prstGeom prst="rect">
            <a:avLst/>
          </a:prstGeom>
          <a:noFill/>
        </p:spPr>
        <p:txBody>
          <a:bodyPr wrap="none" lIns="91440" tIns="45720" rIns="91440" bIns="45720">
            <a:spAutoFit/>
          </a:bodyPr>
          <a:lstStyle/>
          <a:p>
            <a:pPr algn="ctr"/>
            <a:r>
              <a:rPr lang="es-PE" sz="3200" dirty="0">
                <a:ln w="0"/>
                <a:solidFill>
                  <a:schemeClr val="accent1">
                    <a:lumMod val="75000"/>
                  </a:schemeClr>
                </a:solidFill>
                <a:effectLst>
                  <a:reflection blurRad="6350" stA="53000" endA="300" endPos="35500" dir="5400000" sy="-90000" algn="bl" rotWithShape="0"/>
                </a:effectLst>
                <a:latin typeface="Corbel" panose="020B0503020204020204" pitchFamily="34" charset="0"/>
              </a:rPr>
              <a:t>Aplicaciones:</a:t>
            </a:r>
            <a:endParaRPr lang="es-PE" sz="3200" dirty="0">
              <a:ln w="0"/>
              <a:solidFill>
                <a:schemeClr val="accent1">
                  <a:lumMod val="75000"/>
                </a:schemeClr>
              </a:solidFill>
              <a:effectLst>
                <a:reflection blurRad="6350" stA="53000" endA="300" endPos="35500" dir="5400000" sy="-90000" algn="bl" rotWithShape="0"/>
              </a:effectLst>
            </a:endParaRPr>
          </a:p>
        </p:txBody>
      </p:sp>
    </p:spTree>
    <p:extLst>
      <p:ext uri="{BB962C8B-B14F-4D97-AF65-F5344CB8AC3E}">
        <p14:creationId xmlns:p14="http://schemas.microsoft.com/office/powerpoint/2010/main" val="35846138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568079" y="530185"/>
            <a:ext cx="1796009" cy="659160"/>
          </a:xfrm>
        </p:spPr>
        <p:txBody>
          <a:bodyPr>
            <a:noAutofit/>
          </a:bodyPr>
          <a:lstStyle/>
          <a:p>
            <a:r>
              <a:rPr lang="es-PE" sz="4400" b="1" dirty="0">
                <a:ln w="22225">
                  <a:solidFill>
                    <a:schemeClr val="accent2"/>
                  </a:solidFill>
                  <a:prstDash val="solid"/>
                </a:ln>
                <a:solidFill>
                  <a:schemeClr val="accent2">
                    <a:lumMod val="40000"/>
                    <a:lumOff val="60000"/>
                  </a:schemeClr>
                </a:solidFill>
                <a:latin typeface="Corbel" panose="020B0503020204020204" pitchFamily="34" charset="0"/>
              </a:rPr>
              <a:t>ISFET</a:t>
            </a:r>
          </a:p>
        </p:txBody>
      </p:sp>
      <p:sp>
        <p:nvSpPr>
          <p:cNvPr id="3" name="2 Marcador de contenido"/>
          <p:cNvSpPr>
            <a:spLocks noGrp="1"/>
          </p:cNvSpPr>
          <p:nvPr>
            <p:ph idx="1"/>
          </p:nvPr>
        </p:nvSpPr>
        <p:spPr>
          <a:xfrm>
            <a:off x="611560" y="1628800"/>
            <a:ext cx="7787208" cy="1656184"/>
          </a:xfrm>
        </p:spPr>
        <p:txBody>
          <a:bodyPr>
            <a:normAutofit/>
          </a:bodyPr>
          <a:lstStyle/>
          <a:p>
            <a:pPr marL="0" indent="0" algn="just">
              <a:buNone/>
            </a:pPr>
            <a:r>
              <a:rPr lang="es-PE" sz="2000" dirty="0">
                <a:solidFill>
                  <a:schemeClr val="tx1"/>
                </a:solidFill>
                <a:latin typeface="Corbel" panose="020B0503020204020204" pitchFamily="34" charset="0"/>
              </a:rPr>
              <a:t>Es un sensor químico de estado sólido empleado para la detección de la actividad iónica de una solución electrolítica. Este sensor emplea al transistor MOS como el dispositivo transductor principal entre la señal química a detectar y la señal eléctrica de salida.</a:t>
            </a:r>
          </a:p>
          <a:p>
            <a:pPr marL="0" indent="0" algn="just">
              <a:buNone/>
            </a:pPr>
            <a:endParaRPr lang="es-PE" sz="2800" dirty="0"/>
          </a:p>
        </p:txBody>
      </p:sp>
      <p:pic>
        <p:nvPicPr>
          <p:cNvPr id="2050" name="Picture 2" descr="http://gtq.imb-cnm.csic.es/sites/default/files/organitzacio/isfet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7704" y="3724439"/>
            <a:ext cx="1905000" cy="1876425"/>
          </a:xfrm>
          <a:prstGeom prst="rect">
            <a:avLst/>
          </a:prstGeom>
          <a:noFill/>
          <a:extLst>
            <a:ext uri="{909E8E84-426E-40DD-AFC4-6F175D3DCCD1}">
              <a14:hiddenFill xmlns:a14="http://schemas.microsoft.com/office/drawing/2010/main">
                <a:solidFill>
                  <a:srgbClr val="FFFFFF"/>
                </a:solidFill>
              </a14:hiddenFill>
            </a:ext>
          </a:extLst>
        </p:spPr>
      </p:pic>
      <p:grpSp>
        <p:nvGrpSpPr>
          <p:cNvPr id="5" name="4 Grupo"/>
          <p:cNvGrpSpPr/>
          <p:nvPr/>
        </p:nvGrpSpPr>
        <p:grpSpPr>
          <a:xfrm>
            <a:off x="5004048" y="3738895"/>
            <a:ext cx="2736304" cy="2354778"/>
            <a:chOff x="5004048" y="3861048"/>
            <a:chExt cx="2736304" cy="2354778"/>
          </a:xfrm>
        </p:grpSpPr>
        <p:pic>
          <p:nvPicPr>
            <p:cNvPr id="2054" name="Picture 6" descr="http://gtq.imb-cnm.csic.es/sites/default/files/organitzacio/isfet7.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64088" y="3861048"/>
              <a:ext cx="2016224" cy="1633142"/>
            </a:xfrm>
            <a:prstGeom prst="rect">
              <a:avLst/>
            </a:prstGeom>
            <a:noFill/>
            <a:extLst>
              <a:ext uri="{909E8E84-426E-40DD-AFC4-6F175D3DCCD1}">
                <a14:hiddenFill xmlns:a14="http://schemas.microsoft.com/office/drawing/2010/main">
                  <a:solidFill>
                    <a:srgbClr val="FFFFFF"/>
                  </a:solidFill>
                </a14:hiddenFill>
              </a:ext>
            </a:extLst>
          </p:spPr>
        </p:pic>
        <p:sp>
          <p:nvSpPr>
            <p:cNvPr id="4" name="3 CuadroTexto"/>
            <p:cNvSpPr txBox="1"/>
            <p:nvPr/>
          </p:nvSpPr>
          <p:spPr>
            <a:xfrm>
              <a:off x="5004048" y="5507940"/>
              <a:ext cx="2736304" cy="707886"/>
            </a:xfrm>
            <a:prstGeom prst="rect">
              <a:avLst/>
            </a:prstGeom>
            <a:noFill/>
          </p:spPr>
          <p:txBody>
            <a:bodyPr wrap="square" rtlCol="0">
              <a:spAutoFit/>
            </a:bodyPr>
            <a:lstStyle/>
            <a:p>
              <a:pPr algn="ctr"/>
              <a:r>
                <a:rPr lang="es-PE" sz="2000" dirty="0">
                  <a:latin typeface="Corbel" panose="020B0503020204020204" pitchFamily="34" charset="0"/>
                </a:rPr>
                <a:t>Sensor ISFET encapsulado</a:t>
              </a:r>
            </a:p>
          </p:txBody>
        </p:sp>
      </p:grpSp>
    </p:spTree>
    <p:extLst>
      <p:ext uri="{BB962C8B-B14F-4D97-AF65-F5344CB8AC3E}">
        <p14:creationId xmlns:p14="http://schemas.microsoft.com/office/powerpoint/2010/main" val="19070651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563886" y="620688"/>
            <a:ext cx="1658145" cy="875184"/>
          </a:xfrm>
        </p:spPr>
        <p:txBody>
          <a:bodyPr>
            <a:normAutofit/>
          </a:bodyPr>
          <a:lstStyle/>
          <a:p>
            <a:r>
              <a:rPr lang="es-PE" sz="4400" b="1" dirty="0">
                <a:ln w="22225">
                  <a:solidFill>
                    <a:schemeClr val="accent2"/>
                  </a:solidFill>
                  <a:prstDash val="solid"/>
                </a:ln>
                <a:solidFill>
                  <a:schemeClr val="accent2">
                    <a:lumMod val="40000"/>
                    <a:lumOff val="60000"/>
                  </a:schemeClr>
                </a:solidFill>
                <a:latin typeface="Corbel" panose="020B0503020204020204" pitchFamily="34" charset="0"/>
              </a:rPr>
              <a:t>ISFET</a:t>
            </a:r>
          </a:p>
        </p:txBody>
      </p:sp>
      <p:sp>
        <p:nvSpPr>
          <p:cNvPr id="3" name="2 Marcador de contenido"/>
          <p:cNvSpPr>
            <a:spLocks noGrp="1"/>
          </p:cNvSpPr>
          <p:nvPr>
            <p:ph idx="1"/>
          </p:nvPr>
        </p:nvSpPr>
        <p:spPr>
          <a:xfrm>
            <a:off x="647563" y="2780928"/>
            <a:ext cx="7490793" cy="2708570"/>
          </a:xfrm>
        </p:spPr>
        <p:txBody>
          <a:bodyPr>
            <a:normAutofit/>
          </a:bodyPr>
          <a:lstStyle/>
          <a:p>
            <a:pPr algn="just"/>
            <a:r>
              <a:rPr lang="es-PE" sz="2000" dirty="0" smtClean="0">
                <a:solidFill>
                  <a:schemeClr val="tx1"/>
                </a:solidFill>
                <a:latin typeface="Corbel" panose="020B0503020204020204" pitchFamily="34" charset="0"/>
              </a:rPr>
              <a:t>EL </a:t>
            </a:r>
            <a:r>
              <a:rPr lang="es-PE" sz="2000" dirty="0">
                <a:solidFill>
                  <a:schemeClr val="tx1"/>
                </a:solidFill>
                <a:latin typeface="Corbel" panose="020B0503020204020204" pitchFamily="34" charset="0"/>
              </a:rPr>
              <a:t>ISFET se hizo sensitivo y selectivo a una especie en particular y esto aumentó su empleo en muchos campos de interés siendo el más importante el de la biomedicina debido al reducido tamaño del elemento transductor.</a:t>
            </a:r>
          </a:p>
          <a:p>
            <a:pPr algn="just"/>
            <a:r>
              <a:rPr lang="es-PE" sz="2000" dirty="0">
                <a:solidFill>
                  <a:schemeClr val="tx1"/>
                </a:solidFill>
                <a:latin typeface="Corbel" panose="020B0503020204020204" pitchFamily="34" charset="0"/>
              </a:rPr>
              <a:t>Vigilancia medioambiental.</a:t>
            </a:r>
          </a:p>
          <a:p>
            <a:pPr algn="just"/>
            <a:r>
              <a:rPr lang="es-PE" sz="2000" dirty="0">
                <a:solidFill>
                  <a:schemeClr val="tx1"/>
                </a:solidFill>
                <a:latin typeface="Corbel" panose="020B0503020204020204" pitchFamily="34" charset="0"/>
              </a:rPr>
              <a:t>Control y automatización de procesos industriales.</a:t>
            </a:r>
          </a:p>
        </p:txBody>
      </p:sp>
      <p:sp>
        <p:nvSpPr>
          <p:cNvPr id="4" name="Rectángulo 3"/>
          <p:cNvSpPr/>
          <p:nvPr/>
        </p:nvSpPr>
        <p:spPr>
          <a:xfrm>
            <a:off x="1043608" y="1916832"/>
            <a:ext cx="2422459" cy="584775"/>
          </a:xfrm>
          <a:prstGeom prst="rect">
            <a:avLst/>
          </a:prstGeom>
          <a:noFill/>
        </p:spPr>
        <p:txBody>
          <a:bodyPr wrap="none" lIns="91440" tIns="45720" rIns="91440" bIns="45720">
            <a:spAutoFit/>
          </a:bodyPr>
          <a:lstStyle/>
          <a:p>
            <a:pPr algn="ctr"/>
            <a:r>
              <a:rPr lang="es-PE" sz="3200" dirty="0">
                <a:ln w="0"/>
                <a:solidFill>
                  <a:schemeClr val="accent1">
                    <a:lumMod val="75000"/>
                  </a:schemeClr>
                </a:solidFill>
                <a:effectLst>
                  <a:reflection blurRad="6350" stA="53000" endA="300" endPos="35500" dir="5400000" sy="-90000" algn="bl" rotWithShape="0"/>
                </a:effectLst>
                <a:latin typeface="Corbel" panose="020B0503020204020204" pitchFamily="34" charset="0"/>
              </a:rPr>
              <a:t>Aplicaciones:</a:t>
            </a:r>
            <a:endParaRPr lang="es-PE" sz="3200" dirty="0">
              <a:ln w="0"/>
              <a:solidFill>
                <a:schemeClr val="accent1">
                  <a:lumMod val="75000"/>
                </a:schemeClr>
              </a:solidFill>
              <a:effectLst>
                <a:reflection blurRad="6350" stA="53000" endA="300" endPos="35500" dir="5400000" sy="-90000" algn="bl" rotWithShape="0"/>
              </a:effectLst>
            </a:endParaRPr>
          </a:p>
        </p:txBody>
      </p:sp>
    </p:spTree>
    <p:extLst>
      <p:ext uri="{BB962C8B-B14F-4D97-AF65-F5344CB8AC3E}">
        <p14:creationId xmlns:p14="http://schemas.microsoft.com/office/powerpoint/2010/main" val="41365694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title"/>
          </p:nvPr>
        </p:nvSpPr>
        <p:spPr>
          <a:xfrm>
            <a:off x="2195736" y="490836"/>
            <a:ext cx="4531102" cy="782391"/>
          </a:xfrm>
        </p:spPr>
        <p:txBody>
          <a:bodyPr>
            <a:normAutofit/>
          </a:bodyPr>
          <a:lstStyle/>
          <a:p>
            <a:r>
              <a:rPr lang="es-PE" sz="4400" b="1" dirty="0">
                <a:ln w="22225">
                  <a:solidFill>
                    <a:schemeClr val="accent2"/>
                  </a:solidFill>
                  <a:prstDash val="solid"/>
                </a:ln>
                <a:solidFill>
                  <a:schemeClr val="accent2">
                    <a:lumMod val="40000"/>
                    <a:lumOff val="60000"/>
                  </a:schemeClr>
                </a:solidFill>
                <a:latin typeface="Corbel" panose="020B0503020204020204" pitchFamily="34" charset="0"/>
              </a:rPr>
              <a:t>FOTORRESISTOR</a:t>
            </a:r>
          </a:p>
        </p:txBody>
      </p:sp>
      <p:pic>
        <p:nvPicPr>
          <p:cNvPr id="6" name="Imagen 5"/>
          <p:cNvPicPr>
            <a:picLocks noChangeAspect="1"/>
          </p:cNvPicPr>
          <p:nvPr/>
        </p:nvPicPr>
        <p:blipFill rotWithShape="1">
          <a:blip r:embed="rId2">
            <a:extLst>
              <a:ext uri="{28A0092B-C50C-407E-A947-70E740481C1C}">
                <a14:useLocalDpi xmlns:a14="http://schemas.microsoft.com/office/drawing/2010/main" val="0"/>
              </a:ext>
            </a:extLst>
          </a:blip>
          <a:srcRect l="8001" t="11132" r="6649" b="10941"/>
          <a:stretch/>
        </p:blipFill>
        <p:spPr>
          <a:xfrm>
            <a:off x="5656855" y="2060848"/>
            <a:ext cx="2873136" cy="1885496"/>
          </a:xfrm>
          <a:prstGeom prst="rect">
            <a:avLst/>
          </a:prstGeom>
        </p:spPr>
      </p:pic>
      <p:sp>
        <p:nvSpPr>
          <p:cNvPr id="7" name="CuadroTexto 6"/>
          <p:cNvSpPr txBox="1"/>
          <p:nvPr/>
        </p:nvSpPr>
        <p:spPr>
          <a:xfrm>
            <a:off x="683568" y="1763995"/>
            <a:ext cx="4752624" cy="1323439"/>
          </a:xfrm>
          <a:prstGeom prst="rect">
            <a:avLst/>
          </a:prstGeom>
          <a:noFill/>
        </p:spPr>
        <p:txBody>
          <a:bodyPr wrap="square" rtlCol="0">
            <a:spAutoFit/>
          </a:bodyPr>
          <a:lstStyle/>
          <a:p>
            <a:pPr algn="just"/>
            <a:r>
              <a:rPr lang="es-PE" sz="2000" dirty="0">
                <a:latin typeface="Corbel" panose="020B0503020204020204" pitchFamily="34" charset="0"/>
              </a:rPr>
              <a:t>Un </a:t>
            </a:r>
            <a:r>
              <a:rPr lang="es-PE" sz="2000" dirty="0" err="1">
                <a:latin typeface="Corbel" panose="020B0503020204020204" pitchFamily="34" charset="0"/>
              </a:rPr>
              <a:t>fotorresistor</a:t>
            </a:r>
            <a:r>
              <a:rPr lang="es-PE" sz="2000" dirty="0">
                <a:latin typeface="Corbel" panose="020B0503020204020204" pitchFamily="34" charset="0"/>
              </a:rPr>
              <a:t> o LDR (resistor dependiente de la luz) es una resistencia que varía su valor dependiendo de la cantidad de luz que la ilumina</a:t>
            </a:r>
            <a:r>
              <a:rPr lang="es-PE" sz="2000" dirty="0" smtClean="0">
                <a:latin typeface="Corbel" panose="020B0503020204020204" pitchFamily="34" charset="0"/>
              </a:rPr>
              <a:t>.</a:t>
            </a:r>
          </a:p>
        </p:txBody>
      </p:sp>
      <p:sp>
        <p:nvSpPr>
          <p:cNvPr id="8" name="CuadroTexto 7"/>
          <p:cNvSpPr txBox="1"/>
          <p:nvPr/>
        </p:nvSpPr>
        <p:spPr>
          <a:xfrm>
            <a:off x="683568" y="4437112"/>
            <a:ext cx="7759068" cy="1015663"/>
          </a:xfrm>
          <a:prstGeom prst="rect">
            <a:avLst/>
          </a:prstGeom>
          <a:noFill/>
        </p:spPr>
        <p:txBody>
          <a:bodyPr wrap="square" rtlCol="0">
            <a:spAutoFit/>
          </a:bodyPr>
          <a:lstStyle/>
          <a:p>
            <a:pPr algn="just"/>
            <a:r>
              <a:rPr lang="es-PE" sz="2000" dirty="0" smtClean="0">
                <a:latin typeface="Corbel" panose="020B0503020204020204" pitchFamily="34" charset="0"/>
              </a:rPr>
              <a:t>El </a:t>
            </a:r>
            <a:r>
              <a:rPr lang="es-PE" sz="2000" dirty="0">
                <a:latin typeface="Corbel" panose="020B0503020204020204" pitchFamily="34" charset="0"/>
              </a:rPr>
              <a:t>LDR no se puede utilizar en muchas aplicaciones, debido a que el valor de la fotorresistencia (en Ohmios) no varía instantáneamente cuando se pasa de luz a oscuridad o al contrario.</a:t>
            </a:r>
          </a:p>
        </p:txBody>
      </p:sp>
      <p:sp>
        <p:nvSpPr>
          <p:cNvPr id="9" name="CuadroTexto 8"/>
          <p:cNvSpPr txBox="1"/>
          <p:nvPr/>
        </p:nvSpPr>
        <p:spPr>
          <a:xfrm>
            <a:off x="683568" y="3284625"/>
            <a:ext cx="4752623" cy="1323439"/>
          </a:xfrm>
          <a:prstGeom prst="rect">
            <a:avLst/>
          </a:prstGeom>
          <a:noFill/>
        </p:spPr>
        <p:txBody>
          <a:bodyPr wrap="square" rtlCol="0">
            <a:spAutoFit/>
          </a:bodyPr>
          <a:lstStyle/>
          <a:p>
            <a:pPr algn="just"/>
            <a:r>
              <a:rPr lang="es-PE" sz="2000" dirty="0">
                <a:latin typeface="Corbel" panose="020B0503020204020204" pitchFamily="34" charset="0"/>
              </a:rPr>
              <a:t>Los valores de una fotorresistencia cuando está totalmente iluminada y cuando está totalmente a oscuras varía.</a:t>
            </a:r>
          </a:p>
          <a:p>
            <a:pPr algn="just"/>
            <a:endParaRPr lang="es-PE" sz="2000" dirty="0"/>
          </a:p>
        </p:txBody>
      </p:sp>
    </p:spTree>
    <p:extLst>
      <p:ext uri="{BB962C8B-B14F-4D97-AF65-F5344CB8AC3E}">
        <p14:creationId xmlns:p14="http://schemas.microsoft.com/office/powerpoint/2010/main" val="32918540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1 Título"/>
          <p:cNvSpPr txBox="1">
            <a:spLocks/>
          </p:cNvSpPr>
          <p:nvPr/>
        </p:nvSpPr>
        <p:spPr>
          <a:xfrm>
            <a:off x="2162433" y="675593"/>
            <a:ext cx="4675118" cy="782391"/>
          </a:xfrm>
          <a:prstGeom prst="rect">
            <a:avLst/>
          </a:prstGeom>
        </p:spPr>
        <p:txBody>
          <a:bodyPr>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s-PE" sz="4400" b="1" dirty="0">
                <a:ln w="22225">
                  <a:solidFill>
                    <a:schemeClr val="accent2"/>
                  </a:solidFill>
                  <a:prstDash val="solid"/>
                </a:ln>
                <a:solidFill>
                  <a:schemeClr val="accent2">
                    <a:lumMod val="40000"/>
                    <a:lumOff val="60000"/>
                  </a:schemeClr>
                </a:solidFill>
                <a:latin typeface="Corbel" panose="020B0503020204020204" pitchFamily="34" charset="0"/>
              </a:rPr>
              <a:t>FOTORRESISTOR</a:t>
            </a:r>
          </a:p>
        </p:txBody>
      </p:sp>
      <p:sp>
        <p:nvSpPr>
          <p:cNvPr id="7" name="Rectángulo 6"/>
          <p:cNvSpPr/>
          <p:nvPr/>
        </p:nvSpPr>
        <p:spPr>
          <a:xfrm>
            <a:off x="971600" y="1916832"/>
            <a:ext cx="2422459" cy="584775"/>
          </a:xfrm>
          <a:prstGeom prst="rect">
            <a:avLst/>
          </a:prstGeom>
          <a:noFill/>
        </p:spPr>
        <p:txBody>
          <a:bodyPr wrap="none" lIns="91440" tIns="45720" rIns="91440" bIns="45720">
            <a:spAutoFit/>
          </a:bodyPr>
          <a:lstStyle/>
          <a:p>
            <a:pPr algn="ctr"/>
            <a:r>
              <a:rPr lang="es-PE" sz="3200" dirty="0">
                <a:ln w="0"/>
                <a:solidFill>
                  <a:schemeClr val="accent1">
                    <a:lumMod val="75000"/>
                  </a:schemeClr>
                </a:solidFill>
                <a:effectLst>
                  <a:reflection blurRad="6350" stA="53000" endA="300" endPos="35500" dir="5400000" sy="-90000" algn="bl" rotWithShape="0"/>
                </a:effectLst>
                <a:latin typeface="Corbel" panose="020B0503020204020204" pitchFamily="34" charset="0"/>
              </a:rPr>
              <a:t>Aplicaciones:</a:t>
            </a:r>
            <a:endParaRPr lang="es-PE" sz="3200" dirty="0">
              <a:ln w="0"/>
              <a:solidFill>
                <a:schemeClr val="accent1">
                  <a:lumMod val="75000"/>
                </a:schemeClr>
              </a:solidFill>
              <a:effectLst>
                <a:reflection blurRad="6350" stA="53000" endA="300" endPos="35500" dir="5400000" sy="-90000" algn="bl" rotWithShape="0"/>
              </a:effectLst>
            </a:endParaRPr>
          </a:p>
        </p:txBody>
      </p:sp>
      <p:sp>
        <p:nvSpPr>
          <p:cNvPr id="8" name="2 Marcador de contenido"/>
          <p:cNvSpPr txBox="1">
            <a:spLocks/>
          </p:cNvSpPr>
          <p:nvPr/>
        </p:nvSpPr>
        <p:spPr>
          <a:xfrm>
            <a:off x="755576" y="2636912"/>
            <a:ext cx="7488832" cy="2708570"/>
          </a:xfrm>
          <a:prstGeom prst="rect">
            <a:avLst/>
          </a:prstGeom>
        </p:spPr>
        <p:txBody>
          <a:bodyPr>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just">
              <a:buNone/>
            </a:pPr>
            <a:r>
              <a:rPr lang="es-PE" sz="2000" dirty="0">
                <a:latin typeface="Corbel" panose="020B0503020204020204" pitchFamily="34" charset="0"/>
              </a:rPr>
              <a:t>En casos en que la exactitud de los cambios no es importante, como:</a:t>
            </a:r>
          </a:p>
          <a:p>
            <a:pPr algn="just"/>
            <a:endParaRPr lang="es-PE" sz="900" dirty="0" smtClean="0">
              <a:solidFill>
                <a:schemeClr val="tx1"/>
              </a:solidFill>
              <a:latin typeface="Corbel" panose="020B0503020204020204" pitchFamily="34" charset="0"/>
            </a:endParaRPr>
          </a:p>
          <a:p>
            <a:pPr algn="just"/>
            <a:r>
              <a:rPr lang="es-PE" sz="2000" b="1" dirty="0" smtClean="0">
                <a:solidFill>
                  <a:schemeClr val="tx1"/>
                </a:solidFill>
                <a:latin typeface="Corbel" panose="020B0503020204020204" pitchFamily="34" charset="0"/>
              </a:rPr>
              <a:t>Luz </a:t>
            </a:r>
            <a:r>
              <a:rPr lang="es-PE" sz="2000" b="1" dirty="0">
                <a:latin typeface="Corbel" panose="020B0503020204020204" pitchFamily="34" charset="0"/>
              </a:rPr>
              <a:t>nocturna de encendido automático</a:t>
            </a:r>
            <a:r>
              <a:rPr lang="es-PE" sz="2000" dirty="0">
                <a:latin typeface="Corbel" panose="020B0503020204020204" pitchFamily="34" charset="0"/>
              </a:rPr>
              <a:t>, que utiliza una fotorresistencia para activar una o mas luces al llegar la noche</a:t>
            </a:r>
            <a:r>
              <a:rPr lang="es-PE" sz="2000" dirty="0" smtClean="0">
                <a:latin typeface="Corbel" panose="020B0503020204020204" pitchFamily="34" charset="0"/>
              </a:rPr>
              <a:t>.</a:t>
            </a:r>
          </a:p>
          <a:p>
            <a:pPr algn="just"/>
            <a:r>
              <a:rPr lang="es-PE" sz="2000" dirty="0" smtClean="0">
                <a:latin typeface="Corbel" panose="020B0503020204020204" pitchFamily="34" charset="0"/>
              </a:rPr>
              <a:t> Medidores </a:t>
            </a:r>
            <a:r>
              <a:rPr lang="es-PE" sz="2000" dirty="0">
                <a:latin typeface="Corbel" panose="020B0503020204020204" pitchFamily="34" charset="0"/>
              </a:rPr>
              <a:t>de </a:t>
            </a:r>
            <a:r>
              <a:rPr lang="es-PE" sz="2000" dirty="0" smtClean="0">
                <a:latin typeface="Corbel" panose="020B0503020204020204" pitchFamily="34" charset="0"/>
              </a:rPr>
              <a:t>luz.</a:t>
            </a:r>
          </a:p>
          <a:p>
            <a:pPr algn="just"/>
            <a:r>
              <a:rPr lang="es-PE" sz="2000" dirty="0" smtClean="0">
                <a:latin typeface="Corbel" panose="020B0503020204020204" pitchFamily="34" charset="0"/>
              </a:rPr>
              <a:t>Cámaras</a:t>
            </a:r>
            <a:r>
              <a:rPr lang="es-PE" sz="2000" dirty="0">
                <a:latin typeface="Corbel" panose="020B0503020204020204" pitchFamily="34" charset="0"/>
              </a:rPr>
              <a:t>.</a:t>
            </a:r>
          </a:p>
          <a:p>
            <a:pPr algn="just"/>
            <a:endParaRPr lang="es-PE" sz="2000" dirty="0">
              <a:solidFill>
                <a:schemeClr val="tx1"/>
              </a:solidFill>
              <a:latin typeface="Corbel" panose="020B0503020204020204" pitchFamily="34" charset="0"/>
            </a:endParaRPr>
          </a:p>
        </p:txBody>
      </p:sp>
    </p:spTree>
    <p:extLst>
      <p:ext uri="{BB962C8B-B14F-4D97-AF65-F5344CB8AC3E}">
        <p14:creationId xmlns:p14="http://schemas.microsoft.com/office/powerpoint/2010/main" val="41167718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rotWithShape="1">
          <a:blip r:embed="rId2">
            <a:extLst>
              <a:ext uri="{28A0092B-C50C-407E-A947-70E740481C1C}">
                <a14:useLocalDpi xmlns:a14="http://schemas.microsoft.com/office/drawing/2010/main" val="0"/>
              </a:ext>
            </a:extLst>
          </a:blip>
          <a:srcRect l="4974" t="16246" r="3014" b="1418"/>
          <a:stretch/>
        </p:blipFill>
        <p:spPr>
          <a:xfrm>
            <a:off x="794893" y="3905009"/>
            <a:ext cx="2664296" cy="1584177"/>
          </a:xfrm>
          <a:prstGeom prst="rect">
            <a:avLst/>
          </a:prstGeom>
        </p:spPr>
      </p:pic>
      <p:sp>
        <p:nvSpPr>
          <p:cNvPr id="2" name="1 Título"/>
          <p:cNvSpPr txBox="1">
            <a:spLocks/>
          </p:cNvSpPr>
          <p:nvPr/>
        </p:nvSpPr>
        <p:spPr>
          <a:xfrm>
            <a:off x="3779912" y="476672"/>
            <a:ext cx="1368152" cy="782391"/>
          </a:xfrm>
          <a:prstGeom prst="rect">
            <a:avLst/>
          </a:prstGeom>
        </p:spPr>
        <p:txBody>
          <a:bodyPr>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PE" sz="4400" b="1" dirty="0" smtClean="0">
                <a:ln w="22225">
                  <a:solidFill>
                    <a:schemeClr val="accent2"/>
                  </a:solidFill>
                  <a:prstDash val="solid"/>
                </a:ln>
                <a:solidFill>
                  <a:schemeClr val="accent2">
                    <a:lumMod val="40000"/>
                    <a:lumOff val="60000"/>
                  </a:schemeClr>
                </a:solidFill>
                <a:latin typeface="Corbel" panose="020B0503020204020204" pitchFamily="34" charset="0"/>
              </a:rPr>
              <a:t>RTD</a:t>
            </a:r>
            <a:endParaRPr lang="es-PE" sz="4400" b="1" dirty="0">
              <a:ln w="22225">
                <a:solidFill>
                  <a:schemeClr val="accent2"/>
                </a:solidFill>
                <a:prstDash val="solid"/>
              </a:ln>
              <a:solidFill>
                <a:schemeClr val="accent2">
                  <a:lumMod val="40000"/>
                  <a:lumOff val="60000"/>
                </a:schemeClr>
              </a:solidFill>
              <a:latin typeface="Corbel" panose="020B0503020204020204" pitchFamily="34" charset="0"/>
            </a:endParaRPr>
          </a:p>
        </p:txBody>
      </p:sp>
      <p:grpSp>
        <p:nvGrpSpPr>
          <p:cNvPr id="6" name="Grupo 5"/>
          <p:cNvGrpSpPr/>
          <p:nvPr/>
        </p:nvGrpSpPr>
        <p:grpSpPr>
          <a:xfrm>
            <a:off x="794893" y="1700808"/>
            <a:ext cx="7593531" cy="3976122"/>
            <a:chOff x="794893" y="1700808"/>
            <a:chExt cx="7593531" cy="3976122"/>
          </a:xfrm>
        </p:grpSpPr>
        <p:sp>
          <p:nvSpPr>
            <p:cNvPr id="3" name="CuadroTexto 2"/>
            <p:cNvSpPr txBox="1"/>
            <p:nvPr/>
          </p:nvSpPr>
          <p:spPr>
            <a:xfrm>
              <a:off x="794893" y="1700808"/>
              <a:ext cx="7593531" cy="2554545"/>
            </a:xfrm>
            <a:prstGeom prst="rect">
              <a:avLst/>
            </a:prstGeom>
            <a:noFill/>
          </p:spPr>
          <p:txBody>
            <a:bodyPr wrap="square" rtlCol="0">
              <a:spAutoFit/>
            </a:bodyPr>
            <a:lstStyle/>
            <a:p>
              <a:pPr algn="just"/>
              <a:r>
                <a:rPr lang="es-PE" sz="2000" dirty="0" smtClean="0">
                  <a:latin typeface="Corbel" panose="020B0503020204020204" pitchFamily="34" charset="0"/>
                </a:rPr>
                <a:t>El RTD (detector de temperatura </a:t>
              </a:r>
              <a:r>
                <a:rPr lang="es-PE" sz="2000" dirty="0">
                  <a:latin typeface="Corbel" panose="020B0503020204020204" pitchFamily="34" charset="0"/>
                </a:rPr>
                <a:t>resistivo) trabaja según el principio </a:t>
              </a:r>
              <a:r>
                <a:rPr lang="es-PE" sz="2000" dirty="0" smtClean="0">
                  <a:latin typeface="Corbel" panose="020B0503020204020204" pitchFamily="34" charset="0"/>
                </a:rPr>
                <a:t>de que </a:t>
              </a:r>
              <a:r>
                <a:rPr lang="es-PE" sz="2000" dirty="0">
                  <a:latin typeface="Corbel" panose="020B0503020204020204" pitchFamily="34" charset="0"/>
                </a:rPr>
                <a:t>en la medida que varía la temperatura, </a:t>
              </a:r>
              <a:r>
                <a:rPr lang="es-PE" sz="2000" dirty="0" smtClean="0">
                  <a:latin typeface="Corbel" panose="020B0503020204020204" pitchFamily="34" charset="0"/>
                </a:rPr>
                <a:t>su resistencia </a:t>
              </a:r>
              <a:r>
                <a:rPr lang="es-PE" sz="2000" dirty="0">
                  <a:latin typeface="Corbel" panose="020B0503020204020204" pitchFamily="34" charset="0"/>
                </a:rPr>
                <a:t>se </a:t>
              </a:r>
              <a:r>
                <a:rPr lang="es-PE" sz="2000" dirty="0" smtClean="0">
                  <a:latin typeface="Corbel" panose="020B0503020204020204" pitchFamily="34" charset="0"/>
                </a:rPr>
                <a:t>modifica.</a:t>
              </a:r>
            </a:p>
            <a:p>
              <a:pPr algn="just"/>
              <a:endParaRPr lang="es-PE" sz="2000" dirty="0">
                <a:latin typeface="Corbel" panose="020B0503020204020204" pitchFamily="34" charset="0"/>
              </a:endParaRPr>
            </a:p>
            <a:p>
              <a:pPr algn="just"/>
              <a:r>
                <a:rPr lang="es-PE" sz="2000" b="1" dirty="0" smtClean="0">
                  <a:latin typeface="Corbel" panose="020B0503020204020204" pitchFamily="34" charset="0"/>
                </a:rPr>
                <a:t>¿Cómo funciona?</a:t>
              </a:r>
            </a:p>
            <a:p>
              <a:pPr algn="just"/>
              <a:endParaRPr lang="es-PE" sz="2000" dirty="0">
                <a:latin typeface="Corbel" panose="020B0503020204020204" pitchFamily="34" charset="0"/>
              </a:endParaRPr>
            </a:p>
            <a:p>
              <a:pPr algn="just"/>
              <a:r>
                <a:rPr lang="es-PE" sz="2000" dirty="0" smtClean="0">
                  <a:latin typeface="Corbel" panose="020B0503020204020204" pitchFamily="34" charset="0"/>
                </a:rPr>
                <a:t>Al calentarse un metal habrá una mayor agitación térmica, </a:t>
              </a:r>
              <a:r>
                <a:rPr lang="es-PE" sz="2000" dirty="0" smtClean="0">
                  <a:solidFill>
                    <a:schemeClr val="bg1"/>
                  </a:solidFill>
                  <a:latin typeface="Corbel" panose="020B0503020204020204" pitchFamily="34" charset="0"/>
                </a:rPr>
                <a:t>dispersándose más los electrones y reduciéndose su</a:t>
              </a:r>
            </a:p>
          </p:txBody>
        </p:sp>
        <p:sp>
          <p:nvSpPr>
            <p:cNvPr id="5" name="CuadroTexto 4"/>
            <p:cNvSpPr txBox="1"/>
            <p:nvPr/>
          </p:nvSpPr>
          <p:spPr>
            <a:xfrm>
              <a:off x="3806814" y="3861048"/>
              <a:ext cx="4536504" cy="1815882"/>
            </a:xfrm>
            <a:prstGeom prst="rect">
              <a:avLst/>
            </a:prstGeom>
            <a:noFill/>
          </p:spPr>
          <p:txBody>
            <a:bodyPr wrap="square" rtlCol="0">
              <a:spAutoFit/>
            </a:bodyPr>
            <a:lstStyle/>
            <a:p>
              <a:pPr algn="just"/>
              <a:r>
                <a:rPr lang="es-PE" dirty="0">
                  <a:latin typeface="Corbel" panose="020B0503020204020204" pitchFamily="34" charset="0"/>
                </a:rPr>
                <a:t>dispersándose más los electrones y reduciéndose su velocidad media, </a:t>
              </a:r>
              <a:r>
                <a:rPr lang="es-PE" dirty="0" smtClean="0">
                  <a:latin typeface="Corbel" panose="020B0503020204020204" pitchFamily="34" charset="0"/>
                </a:rPr>
                <a:t>aumentando </a:t>
              </a:r>
              <a:r>
                <a:rPr lang="es-PE" dirty="0">
                  <a:latin typeface="Corbel" panose="020B0503020204020204" pitchFamily="34" charset="0"/>
                </a:rPr>
                <a:t>la resistencia. Es decir, a mayor temperatura, mayor agitación y mayor resistencia.</a:t>
              </a:r>
            </a:p>
            <a:p>
              <a:endParaRPr lang="es-PE" dirty="0"/>
            </a:p>
          </p:txBody>
        </p:sp>
      </p:grpSp>
    </p:spTree>
    <p:extLst>
      <p:ext uri="{BB962C8B-B14F-4D97-AF65-F5344CB8AC3E}">
        <p14:creationId xmlns:p14="http://schemas.microsoft.com/office/powerpoint/2010/main" val="8687013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971600" y="1702689"/>
            <a:ext cx="2422459" cy="584775"/>
          </a:xfrm>
          <a:prstGeom prst="rect">
            <a:avLst/>
          </a:prstGeom>
          <a:noFill/>
        </p:spPr>
        <p:txBody>
          <a:bodyPr wrap="none" lIns="91440" tIns="45720" rIns="91440" bIns="45720">
            <a:spAutoFit/>
          </a:bodyPr>
          <a:lstStyle/>
          <a:p>
            <a:pPr algn="ctr"/>
            <a:r>
              <a:rPr lang="es-PE" sz="3200" dirty="0">
                <a:ln w="0"/>
                <a:solidFill>
                  <a:schemeClr val="accent1">
                    <a:lumMod val="75000"/>
                  </a:schemeClr>
                </a:solidFill>
                <a:effectLst>
                  <a:reflection blurRad="6350" stA="53000" endA="300" endPos="35500" dir="5400000" sy="-90000" algn="bl" rotWithShape="0"/>
                </a:effectLst>
                <a:latin typeface="Corbel" panose="020B0503020204020204" pitchFamily="34" charset="0"/>
              </a:rPr>
              <a:t>Aplicaciones:</a:t>
            </a:r>
            <a:endParaRPr lang="es-PE" sz="3200" dirty="0">
              <a:ln w="0"/>
              <a:solidFill>
                <a:schemeClr val="accent1">
                  <a:lumMod val="75000"/>
                </a:schemeClr>
              </a:solidFill>
              <a:effectLst>
                <a:reflection blurRad="6350" stA="53000" endA="300" endPos="35500" dir="5400000" sy="-90000" algn="bl" rotWithShape="0"/>
              </a:effectLst>
            </a:endParaRPr>
          </a:p>
        </p:txBody>
      </p:sp>
      <p:sp>
        <p:nvSpPr>
          <p:cNvPr id="3" name="2 Marcador de contenido"/>
          <p:cNvSpPr txBox="1">
            <a:spLocks/>
          </p:cNvSpPr>
          <p:nvPr/>
        </p:nvSpPr>
        <p:spPr>
          <a:xfrm>
            <a:off x="755576" y="2636912"/>
            <a:ext cx="7488832" cy="2708570"/>
          </a:xfrm>
          <a:prstGeom prst="rect">
            <a:avLst/>
          </a:prstGeom>
        </p:spPr>
        <p:txBody>
          <a:bodyPr>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lgn="just"/>
            <a:r>
              <a:rPr lang="es-PE" sz="2000" b="1" dirty="0" smtClean="0">
                <a:solidFill>
                  <a:schemeClr val="tx1"/>
                </a:solidFill>
                <a:latin typeface="Corbel" panose="020B0503020204020204" pitchFamily="34" charset="0"/>
              </a:rPr>
              <a:t>Control de sistemas en computadoras.- </a:t>
            </a:r>
            <a:r>
              <a:rPr lang="es-PE" sz="2000" dirty="0" smtClean="0">
                <a:solidFill>
                  <a:schemeClr val="tx1"/>
                </a:solidFill>
                <a:latin typeface="Corbel" panose="020B0503020204020204" pitchFamily="34" charset="0"/>
              </a:rPr>
              <a:t>los sensores RTD se aplican de manera que cuando se presente un nivel de temperatura alto en el sistema, el sensor envíe una señal que lo apague.</a:t>
            </a:r>
          </a:p>
          <a:p>
            <a:pPr algn="just"/>
            <a:r>
              <a:rPr lang="es-PE" sz="2000" dirty="0" smtClean="0">
                <a:solidFill>
                  <a:schemeClr val="tx1"/>
                </a:solidFill>
                <a:latin typeface="Corbel" panose="020B0503020204020204" pitchFamily="34" charset="0"/>
              </a:rPr>
              <a:t>Procesos industriales.</a:t>
            </a:r>
          </a:p>
          <a:p>
            <a:pPr algn="just"/>
            <a:r>
              <a:rPr lang="es-PE" sz="2000" dirty="0" smtClean="0">
                <a:solidFill>
                  <a:schemeClr val="tx1"/>
                </a:solidFill>
                <a:latin typeface="Corbel" panose="020B0503020204020204" pitchFamily="34" charset="0"/>
              </a:rPr>
              <a:t>Procesos alimenticios.</a:t>
            </a:r>
          </a:p>
          <a:p>
            <a:pPr algn="just"/>
            <a:endParaRPr lang="es-PE" sz="2000" dirty="0" smtClean="0">
              <a:latin typeface="Corbel" panose="020B0503020204020204" pitchFamily="34" charset="0"/>
            </a:endParaRPr>
          </a:p>
          <a:p>
            <a:pPr algn="just"/>
            <a:endParaRPr lang="es-PE" sz="2000" dirty="0">
              <a:solidFill>
                <a:schemeClr val="tx1"/>
              </a:solidFill>
              <a:latin typeface="Corbel" panose="020B0503020204020204" pitchFamily="34" charset="0"/>
            </a:endParaRPr>
          </a:p>
        </p:txBody>
      </p:sp>
      <p:sp>
        <p:nvSpPr>
          <p:cNvPr id="4" name="1 Título"/>
          <p:cNvSpPr txBox="1">
            <a:spLocks/>
          </p:cNvSpPr>
          <p:nvPr/>
        </p:nvSpPr>
        <p:spPr>
          <a:xfrm>
            <a:off x="3815916" y="620688"/>
            <a:ext cx="1368152" cy="782391"/>
          </a:xfrm>
          <a:prstGeom prst="rect">
            <a:avLst/>
          </a:prstGeom>
        </p:spPr>
        <p:txBody>
          <a:bodyPr>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PE" sz="4400" b="1" dirty="0" smtClean="0">
                <a:ln w="22225">
                  <a:solidFill>
                    <a:schemeClr val="accent2"/>
                  </a:solidFill>
                  <a:prstDash val="solid"/>
                </a:ln>
                <a:solidFill>
                  <a:schemeClr val="accent2">
                    <a:lumMod val="40000"/>
                    <a:lumOff val="60000"/>
                  </a:schemeClr>
                </a:solidFill>
                <a:latin typeface="Corbel" panose="020B0503020204020204" pitchFamily="34" charset="0"/>
              </a:rPr>
              <a:t>RTD</a:t>
            </a:r>
            <a:endParaRPr lang="es-PE" sz="4400" b="1" dirty="0">
              <a:ln w="22225">
                <a:solidFill>
                  <a:schemeClr val="accent2"/>
                </a:solidFill>
                <a:prstDash val="solid"/>
              </a:ln>
              <a:solidFill>
                <a:schemeClr val="accent2">
                  <a:lumMod val="40000"/>
                  <a:lumOff val="60000"/>
                </a:schemeClr>
              </a:solidFill>
              <a:latin typeface="Corbel" panose="020B0503020204020204" pitchFamily="34" charset="0"/>
            </a:endParaRPr>
          </a:p>
        </p:txBody>
      </p:sp>
    </p:spTree>
    <p:extLst>
      <p:ext uri="{BB962C8B-B14F-4D97-AF65-F5344CB8AC3E}">
        <p14:creationId xmlns:p14="http://schemas.microsoft.com/office/powerpoint/2010/main" val="1783364103"/>
      </p:ext>
    </p:extLst>
  </p:cSld>
  <p:clrMapOvr>
    <a:masterClrMapping/>
  </p:clrMapOvr>
</p:sld>
</file>

<file path=ppt/theme/theme1.xml><?xml version="1.0" encoding="utf-8"?>
<a:theme xmlns:a="http://schemas.openxmlformats.org/drawingml/2006/main" name="Faceta">
  <a:themeElements>
    <a:clrScheme name="Fac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a">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767</TotalTime>
  <Words>938</Words>
  <Application>Microsoft Office PowerPoint</Application>
  <PresentationFormat>Presentación en pantalla (4:3)</PresentationFormat>
  <Paragraphs>82</Paragraphs>
  <Slides>18</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18</vt:i4>
      </vt:variant>
    </vt:vector>
  </HeadingPairs>
  <TitlesOfParts>
    <vt:vector size="24" baseType="lpstr">
      <vt:lpstr>Arial</vt:lpstr>
      <vt:lpstr>Corbel</vt:lpstr>
      <vt:lpstr>Trebuchet MS</vt:lpstr>
      <vt:lpstr>Wingdings</vt:lpstr>
      <vt:lpstr>Wingdings 3</vt:lpstr>
      <vt:lpstr>Faceta</vt:lpstr>
      <vt:lpstr>SENSORES </vt:lpstr>
      <vt:lpstr>ACELERÓMETRO</vt:lpstr>
      <vt:lpstr>ACELERÓMETRO</vt:lpstr>
      <vt:lpstr>ISFET</vt:lpstr>
      <vt:lpstr>ISFET</vt:lpstr>
      <vt:lpstr>FOTORRESISTOR</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SENSORES ULTRASÓNICOS</vt:lpstr>
      <vt:lpstr>Presentación de PowerPoint</vt:lpstr>
      <vt:lpstr>Presentación de PowerPoint</vt:lpstr>
      <vt:lpstr>Presentación de PowerPoint</vt:lpstr>
      <vt:lpstr>BIBLIOGRAFÍA</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Benaducci</dc:creator>
  <cp:lastModifiedBy>Soporte</cp:lastModifiedBy>
  <cp:revision>41</cp:revision>
  <dcterms:created xsi:type="dcterms:W3CDTF">2016-03-28T00:03:17Z</dcterms:created>
  <dcterms:modified xsi:type="dcterms:W3CDTF">2016-03-29T16:25:33Z</dcterms:modified>
</cp:coreProperties>
</file>