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1" r:id="rId10"/>
    <p:sldId id="266" r:id="rId11"/>
    <p:sldId id="265" r:id="rId12"/>
    <p:sldId id="267" r:id="rId13"/>
    <p:sldId id="268" r:id="rId14"/>
    <p:sldId id="270" r:id="rId15"/>
    <p:sldId id="272" r:id="rId16"/>
    <p:sldId id="263" r:id="rId1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9A26E-DACE-4AF3-972E-25EA5E30C33F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98379-910B-4102-981D-CB84B92E17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477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98379-910B-4102-981D-CB84B92E178F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612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243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533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04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789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127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314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608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816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356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089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954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886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25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765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961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495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2B452-EF5C-49E5-A5FC-634EC12F6B3B}" type="datetimeFigureOut">
              <a:rPr lang="es-PE" smtClean="0"/>
              <a:t>06/04/2016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B770DF-425D-45BF-A496-9A0F3B0076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856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s-PE" b="1" u="sng" dirty="0" smtClean="0">
                <a:solidFill>
                  <a:schemeClr val="accent1">
                    <a:lumMod val="75000"/>
                  </a:schemeClr>
                </a:solidFill>
              </a:rPr>
              <a:t>SISTEMA INTELIGENTE</a:t>
            </a:r>
            <a:endParaRPr lang="es-PE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s-PE" sz="2800" dirty="0" smtClean="0"/>
              <a:t>Volvo truck</a:t>
            </a:r>
          </a:p>
          <a:p>
            <a:pPr algn="ctr"/>
            <a:r>
              <a:rPr lang="es-PE" sz="2800" dirty="0" smtClean="0"/>
              <a:t>Sistema </a:t>
            </a:r>
            <a:r>
              <a:rPr lang="es-PE" sz="2800" dirty="0"/>
              <a:t>inteligente para reducir accidentes de tránsito</a:t>
            </a:r>
          </a:p>
          <a:p>
            <a:pPr algn="ctr"/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1413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Cámaras de video: Planeo horizontal/vertical y zoom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2780578"/>
          </a:xfrm>
        </p:spPr>
        <p:txBody>
          <a:bodyPr/>
          <a:lstStyle/>
          <a:p>
            <a:pPr marL="0" indent="0">
              <a:buNone/>
            </a:pPr>
            <a:r>
              <a:rPr lang="es-PE" dirty="0" smtClean="0"/>
              <a:t>Son básicos en un sistema inteligente de este tipo para monitorear el correcto funcionamiento del mismo. Facilitan las funciones de:</a:t>
            </a:r>
          </a:p>
          <a:p>
            <a:r>
              <a:rPr lang="es-PE" dirty="0" smtClean="0"/>
              <a:t>Gestionar el tránsito</a:t>
            </a:r>
          </a:p>
          <a:p>
            <a:r>
              <a:rPr lang="es-PE" dirty="0" smtClean="0"/>
              <a:t>Detección de incidentes</a:t>
            </a:r>
          </a:p>
          <a:p>
            <a:r>
              <a:rPr lang="es-PE" dirty="0" smtClean="0"/>
              <a:t>Coordinación con asistencia policial, médica, etc.</a:t>
            </a:r>
          </a:p>
          <a:p>
            <a:r>
              <a:rPr lang="es-PE" dirty="0" smtClean="0"/>
              <a:t>Seguridad</a:t>
            </a:r>
          </a:p>
          <a:p>
            <a:endParaRPr lang="es-PE" dirty="0"/>
          </a:p>
        </p:txBody>
      </p:sp>
      <p:pic>
        <p:nvPicPr>
          <p:cNvPr id="1026" name="Picture 2" descr="Cámaras de Video; planeohorizontal/vertical y zoom             Usos y Beneficios             •Detección y             veri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8" t="42328" r="-405" b="18297"/>
          <a:stretch/>
        </p:blipFill>
        <p:spPr bwMode="auto">
          <a:xfrm>
            <a:off x="4716016" y="4365104"/>
            <a:ext cx="2664296" cy="222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74769" cy="1320800"/>
          </a:xfrm>
        </p:spPr>
        <p:txBody>
          <a:bodyPr/>
          <a:lstStyle/>
          <a:p>
            <a:r>
              <a:rPr lang="es-PE" dirty="0" smtClean="0"/>
              <a:t>Tableros de mensajes dinámicos</a:t>
            </a:r>
            <a:endParaRPr lang="es-PE" dirty="0"/>
          </a:p>
        </p:txBody>
      </p:sp>
      <p:pic>
        <p:nvPicPr>
          <p:cNvPr id="2050" name="Picture 2" descr="Tableros de Mensajes Dinámicos              Tablero Mediano c/Poste                         Tablero Grande c/Marco Comple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28840" r="56864" b="37010"/>
          <a:stretch/>
        </p:blipFill>
        <p:spPr bwMode="auto">
          <a:xfrm>
            <a:off x="346515" y="1494341"/>
            <a:ext cx="3967337" cy="24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ableros de Mensajes Dinámicos              Tablero Mediano c/Poste                         Tablero Grande c/Marco Comple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63292" r="40693" b="2255"/>
          <a:stretch/>
        </p:blipFill>
        <p:spPr bwMode="auto">
          <a:xfrm>
            <a:off x="2915816" y="3992488"/>
            <a:ext cx="55446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562801" cy="1320800"/>
          </a:xfrm>
        </p:spPr>
        <p:txBody>
          <a:bodyPr>
            <a:normAutofit/>
          </a:bodyPr>
          <a:lstStyle/>
          <a:p>
            <a:r>
              <a:rPr lang="es-PE" dirty="0" smtClean="0"/>
              <a:t>Detectores de velocidad y reconocimiento de placas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Detección de vehículos robados o buscados por la policía</a:t>
            </a:r>
          </a:p>
          <a:p>
            <a:r>
              <a:rPr lang="es-PE" dirty="0" smtClean="0"/>
              <a:t>Detección de vehículos que entran ilegalmente</a:t>
            </a:r>
          </a:p>
          <a:p>
            <a:r>
              <a:rPr lang="es-PE" dirty="0" smtClean="0"/>
              <a:t>Aplicación automática de multas por exceso de velocidad</a:t>
            </a:r>
          </a:p>
          <a:p>
            <a:r>
              <a:rPr lang="es-PE" dirty="0" smtClean="0"/>
              <a:t>Conteo de vehículos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59" t="45820" r="2332" b="1158"/>
          <a:stretch/>
        </p:blipFill>
        <p:spPr>
          <a:xfrm>
            <a:off x="5414750" y="4251261"/>
            <a:ext cx="2012591" cy="17979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839" t="-1158" r="15602" b="56963"/>
          <a:stretch/>
        </p:blipFill>
        <p:spPr>
          <a:xfrm>
            <a:off x="7166104" y="1921070"/>
            <a:ext cx="1512169" cy="14986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302490"/>
            <a:ext cx="2314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Sistemas de monitoreo climático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8" y="2160590"/>
            <a:ext cx="7706817" cy="3880773"/>
          </a:xfrm>
        </p:spPr>
        <p:txBody>
          <a:bodyPr/>
          <a:lstStyle/>
          <a:p>
            <a:pPr marL="0" indent="0">
              <a:buNone/>
            </a:pPr>
            <a:r>
              <a:rPr lang="es-PE" dirty="0" smtClean="0"/>
              <a:t>Puestos en lugares estratégicos y más vulnerables. Gracias a esto los accidentes han bajado hasta 70% y 100%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068960"/>
            <a:ext cx="31242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Vehículos de asistencia en el camino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1772466"/>
          </a:xfrm>
        </p:spPr>
        <p:txBody>
          <a:bodyPr/>
          <a:lstStyle/>
          <a:p>
            <a:pPr marL="0" indent="0" algn="just">
              <a:buNone/>
            </a:pPr>
            <a:r>
              <a:rPr lang="es-PE" dirty="0" smtClean="0"/>
              <a:t>Se cuenta con grúas, mecánicos y paramédicos</a:t>
            </a:r>
          </a:p>
          <a:p>
            <a:pPr marL="0" indent="0" algn="just">
              <a:buNone/>
            </a:pPr>
            <a:r>
              <a:rPr lang="es-PE" dirty="0" smtClean="0"/>
              <a:t>Resultados:</a:t>
            </a:r>
          </a:p>
          <a:p>
            <a:pPr algn="just"/>
            <a:r>
              <a:rPr lang="es-PE" dirty="0" smtClean="0"/>
              <a:t>Beneficio en costo</a:t>
            </a:r>
          </a:p>
          <a:p>
            <a:pPr algn="just"/>
            <a:r>
              <a:rPr lang="es-PE" dirty="0" smtClean="0"/>
              <a:t>Respuesta al incidente en 30 minutos</a:t>
            </a:r>
            <a:endParaRPr lang="es-PE" dirty="0"/>
          </a:p>
        </p:txBody>
      </p:sp>
      <p:pic>
        <p:nvPicPr>
          <p:cNvPr id="3074" name="Picture 2" descr="http://gruas-sanchez.com/images/proyecto/flota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63248"/>
            <a:ext cx="4297552" cy="21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8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Centro de Gestión de tránsito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4942" y="1519302"/>
            <a:ext cx="7731474" cy="1052386"/>
          </a:xfrm>
        </p:spPr>
        <p:txBody>
          <a:bodyPr/>
          <a:lstStyle/>
          <a:p>
            <a:pPr marL="0" indent="0" algn="just">
              <a:buNone/>
            </a:pPr>
            <a:r>
              <a:rPr lang="es-PE" dirty="0" smtClean="0"/>
              <a:t>Es el centro más importante de operaciones de Sistemas Inteligentes de Tránsito porque es donde se integran y manejan los datos para el resultado óptimo.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267" y="2812624"/>
            <a:ext cx="4292823" cy="27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24744"/>
            <a:ext cx="6347713" cy="792088"/>
          </a:xfrm>
        </p:spPr>
        <p:txBody>
          <a:bodyPr>
            <a:normAutofit/>
          </a:bodyPr>
          <a:lstStyle/>
          <a:p>
            <a:r>
              <a:rPr lang="es-PE" dirty="0" smtClean="0"/>
              <a:t>Bibliogra</a:t>
            </a:r>
            <a:r>
              <a:rPr lang="es-PE" dirty="0" smtClean="0"/>
              <a:t>fí</a:t>
            </a:r>
            <a:r>
              <a:rPr lang="es-PE" dirty="0" smtClean="0"/>
              <a:t>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636912"/>
            <a:ext cx="7200800" cy="2044823"/>
          </a:xfrm>
        </p:spPr>
        <p:txBody>
          <a:bodyPr>
            <a:normAutofit/>
          </a:bodyPr>
          <a:lstStyle/>
          <a:p>
            <a:pPr algn="just"/>
            <a:r>
              <a:rPr lang="es-PE" sz="2000" dirty="0" smtClean="0"/>
              <a:t>http://www.volvotrucks.com/trucks/spain-market/es-es/aboutus/Safety/Pages/Safety%20Intro.aspx</a:t>
            </a:r>
          </a:p>
          <a:p>
            <a:pPr algn="just"/>
            <a:r>
              <a:rPr lang="es-PE" sz="2000" dirty="0" smtClean="0"/>
              <a:t>https://</a:t>
            </a:r>
            <a:r>
              <a:rPr lang="es-PE" sz="2000" dirty="0" smtClean="0"/>
              <a:t>www.youtube.com/watch?v=SMhgGJ3qPRo</a:t>
            </a:r>
          </a:p>
          <a:p>
            <a:pPr algn="just"/>
            <a:r>
              <a:rPr lang="es-PE" sz="2000" dirty="0"/>
              <a:t>http://es.slideshare.net/CICMoficial/presentacin-its-co-netcon2011-v2-reducida</a:t>
            </a:r>
            <a:endParaRPr lang="es-PE" sz="2000" dirty="0" smtClean="0"/>
          </a:p>
          <a:p>
            <a:pPr algn="just"/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41727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/>
              <a:t>Una cabina con vistas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88" y="4077072"/>
            <a:ext cx="5486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148478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/>
              <a:t>Tener una buena visibilidad es crucial para que el conductor pueda identificar y evitar las posibles situaciones de </a:t>
            </a:r>
            <a:r>
              <a:rPr lang="es-PE" dirty="0" smtClean="0"/>
              <a:t>peligro.</a:t>
            </a:r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683568" y="213111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Los camiones cuentan </a:t>
            </a:r>
            <a:r>
              <a:rPr lang="es-PE" dirty="0"/>
              <a:t>con amplios superficies acristaladas, potentes limpiaparabrisas y grandes retrovisores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6" name="5 Rectángulo"/>
          <p:cNvSpPr/>
          <p:nvPr/>
        </p:nvSpPr>
        <p:spPr>
          <a:xfrm>
            <a:off x="683568" y="2816869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/>
              <a:t>Además, si se utilizan los faros con lámparas HID (High Intensity Discharge, descarga de alta intensidad), se </a:t>
            </a:r>
            <a:r>
              <a:rPr lang="es-PE" dirty="0" smtClean="0"/>
              <a:t>obtie0ne </a:t>
            </a:r>
            <a:r>
              <a:rPr lang="es-PE" dirty="0"/>
              <a:t>un buen alumbrado efectivo similar a la luz diurna y  más cómodo para los ojos. </a:t>
            </a:r>
          </a:p>
        </p:txBody>
      </p:sp>
    </p:spTree>
    <p:extLst>
      <p:ext uri="{BB962C8B-B14F-4D97-AF65-F5344CB8AC3E}">
        <p14:creationId xmlns:p14="http://schemas.microsoft.com/office/powerpoint/2010/main" val="6508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/>
              <a:t>Sistema de climatización </a:t>
            </a:r>
            <a:r>
              <a:rPr lang="es-PE" dirty="0"/>
              <a:t>automático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30400"/>
            <a:ext cx="8229600" cy="204482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PE" sz="1800" dirty="0" smtClean="0"/>
              <a:t>Volvo </a:t>
            </a:r>
            <a:r>
              <a:rPr lang="es-PE" sz="1800" dirty="0"/>
              <a:t>ha desarrollado para sus camiones un sistema pionero en su género: el ECC Electronic </a:t>
            </a:r>
            <a:r>
              <a:rPr lang="es-PE" sz="1800" dirty="0" err="1" smtClean="0"/>
              <a:t>Climate</a:t>
            </a:r>
            <a:r>
              <a:rPr lang="es-PE" sz="1800" dirty="0" smtClean="0"/>
              <a:t> </a:t>
            </a:r>
            <a:r>
              <a:rPr lang="es-PE" sz="1800" dirty="0"/>
              <a:t>Control (sistema electrónico de climatización</a:t>
            </a:r>
            <a:r>
              <a:rPr lang="es-PE" sz="1800" dirty="0" smtClean="0"/>
              <a:t>).</a:t>
            </a:r>
            <a:endParaRPr lang="es-PE" sz="1800" dirty="0"/>
          </a:p>
          <a:p>
            <a:pPr marL="0" indent="0" algn="just">
              <a:buNone/>
            </a:pPr>
            <a:r>
              <a:rPr lang="es-PE" sz="1800" dirty="0" smtClean="0"/>
              <a:t>Se </a:t>
            </a:r>
            <a:r>
              <a:rPr lang="es-PE" sz="1800" dirty="0"/>
              <a:t>trata de un sistema muy avanzado que supervisa la temperatura del exterior y la de la cabina, la temperatura del evaporador, las revoluciones por minuto del motor del vehículo y varios parámetros más. Su termostato controla la temperatura de la cabina, la distribución del aire, la corriente de aire y la toma de aire fresco. </a:t>
            </a:r>
            <a:endParaRPr lang="es-PE" sz="1800" dirty="0" smtClean="0"/>
          </a:p>
          <a:p>
            <a:endParaRPr lang="es-PE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37" y="4152478"/>
            <a:ext cx="54387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3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/>
              <a:t>Estabilidad y manejabilidad</a:t>
            </a:r>
            <a:r>
              <a:rPr lang="es-PE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s-P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27584" y="162880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/>
              <a:t>El ESP (Electronic Stability Program, programa de estabilidad electrónica) </a:t>
            </a:r>
            <a:r>
              <a:rPr lang="es-PE" dirty="0" smtClean="0"/>
              <a:t>.</a:t>
            </a:r>
          </a:p>
          <a:p>
            <a:pPr algn="just"/>
            <a:r>
              <a:rPr lang="es-PE" dirty="0"/>
              <a:t>El sistema ESP contrarresta las fuerzas que hacen que el camión se salga de la carretera, a través de la interacción entre el sistema de frenos electrónico del camión, el sistema de gestión del motor y el retardador y el sistema de frenos del remolque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827584" y="3284984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Compuesto </a:t>
            </a:r>
            <a:r>
              <a:rPr lang="es-PE" dirty="0"/>
              <a:t>por tres sensores situados en la cabeza tractora que miden el ángulo de giro, la aceleración lateral y la posición del volante. La unidad central calcula constantemente las lecturas de entrada y, cuando estas no coinciden, los frenos se activan individualmente en una o varias ruedas, según sea necesario. Al mismo tiempo, se reduce el par motor para disminuir la velocidad en carretera hasta que el camión recupere el equilibrio .</a:t>
            </a:r>
          </a:p>
        </p:txBody>
      </p:sp>
    </p:spTree>
    <p:extLst>
      <p:ext uri="{BB962C8B-B14F-4D97-AF65-F5344CB8AC3E}">
        <p14:creationId xmlns:p14="http://schemas.microsoft.com/office/powerpoint/2010/main" val="31535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/>
              <a:t>Un asistente de conducción personal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64882"/>
            <a:ext cx="8006119" cy="45040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dirty="0"/>
              <a:t>S</a:t>
            </a:r>
            <a:r>
              <a:rPr lang="es-PE" sz="1800" dirty="0" smtClean="0"/>
              <a:t>istema </a:t>
            </a:r>
            <a:r>
              <a:rPr lang="es-PE" sz="1800" dirty="0" smtClean="0"/>
              <a:t>ACC (Adaptive Cruise Control, control adapt</a:t>
            </a:r>
            <a:r>
              <a:rPr lang="es-PE" sz="1800" dirty="0"/>
              <a:t>adaptado de la velocidad de crucero</a:t>
            </a:r>
            <a:r>
              <a:rPr lang="es-PE" sz="1800" dirty="0" smtClean="0"/>
              <a:t>).</a:t>
            </a:r>
          </a:p>
          <a:p>
            <a:pPr marL="0" indent="0" algn="just">
              <a:buNone/>
            </a:pPr>
            <a:r>
              <a:rPr lang="es-PE" sz="1800" dirty="0" smtClean="0"/>
              <a:t>Este sistema emplea sensores que detectan si el camión se acerca excesivamente al vehículo de delante. La velocidad del vehículo se ajusta a la del vehículo que le precede mediante la redución del suministro de combustible y aplicando el retardador y el freno de motor. Si el retardador y el freno de motor no pueden frenar lo suficiente como para evitar que el camión alcance  al vehículo de delante, el conductor recibe una advertencia visual y acústica que le permite accionar personalmente los frenos. </a:t>
            </a:r>
          </a:p>
          <a:p>
            <a:pPr marL="0" indent="0">
              <a:buNone/>
            </a:pPr>
            <a:endParaRPr lang="es-PE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08498"/>
            <a:ext cx="4412632" cy="176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/>
              <a:t>Bajo nivel de ruido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23042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PE" sz="1800" dirty="0"/>
              <a:t>Un nivel excesivo de ruido causa estrés, y el estrés es uno de los factores que intervienen en una amplia variedad de accidentes de tráfico</a:t>
            </a:r>
            <a:r>
              <a:rPr lang="es-PE" sz="1800" dirty="0" smtClean="0"/>
              <a:t>.</a:t>
            </a:r>
          </a:p>
          <a:p>
            <a:pPr marL="0" indent="0" algn="just">
              <a:buNone/>
            </a:pPr>
            <a:r>
              <a:rPr lang="es-PE" sz="1800" dirty="0" smtClean="0"/>
              <a:t>Por este motivo se tiene :</a:t>
            </a:r>
          </a:p>
          <a:p>
            <a:pPr algn="just"/>
            <a:r>
              <a:rPr lang="es-PE" sz="1800" dirty="0"/>
              <a:t>Grueso panel de insonorización para controlar los ruidos del motor alojado debajo de la cabina </a:t>
            </a:r>
            <a:r>
              <a:rPr lang="es-PE" sz="1800" dirty="0" smtClean="0"/>
              <a:t>.</a:t>
            </a:r>
          </a:p>
          <a:p>
            <a:pPr algn="just"/>
            <a:r>
              <a:rPr lang="es-PE" sz="1800" dirty="0" smtClean="0"/>
              <a:t>Grueso </a:t>
            </a:r>
            <a:r>
              <a:rPr lang="es-PE" sz="1800" dirty="0"/>
              <a:t>panel de insonorización global de la cabina que elimina los ruidos procedentes del tráfico </a:t>
            </a:r>
            <a:r>
              <a:rPr lang="es-PE" sz="1800" dirty="0" smtClean="0"/>
              <a:t>circundante.</a:t>
            </a:r>
          </a:p>
          <a:p>
            <a:endParaRPr lang="es-PE" sz="1800" dirty="0"/>
          </a:p>
          <a:p>
            <a:endParaRPr lang="es-PE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23" y="3830813"/>
            <a:ext cx="5486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3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/>
              <a:t>Frenado efica</a:t>
            </a:r>
            <a:r>
              <a:rPr lang="es-PE" dirty="0"/>
              <a:t>z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3"/>
            <a:ext cx="8229600" cy="2448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dirty="0" smtClean="0"/>
              <a:t>S</a:t>
            </a:r>
            <a:r>
              <a:rPr lang="es-PE" sz="1800" dirty="0" smtClean="0"/>
              <a:t>istema </a:t>
            </a:r>
            <a:r>
              <a:rPr lang="es-PE" sz="1800" dirty="0"/>
              <a:t>EBS Electronic Braking System (sistema de frenado electrónico) y la tecnología patentada de frenos de disco le ofrecen un nivel muy alto de </a:t>
            </a:r>
            <a:r>
              <a:rPr lang="es-PE" sz="1800" dirty="0" smtClean="0"/>
              <a:t>seguridad.</a:t>
            </a:r>
          </a:p>
          <a:p>
            <a:pPr algn="just"/>
            <a:r>
              <a:rPr lang="es-PE" sz="1800" dirty="0" smtClean="0"/>
              <a:t>Discos </a:t>
            </a:r>
            <a:r>
              <a:rPr lang="es-PE" sz="1800" dirty="0"/>
              <a:t>de freno macizos están fabricados en un material especialmente resistente al </a:t>
            </a:r>
            <a:r>
              <a:rPr lang="es-PE" sz="1800" dirty="0" smtClean="0"/>
              <a:t>calor.</a:t>
            </a:r>
          </a:p>
          <a:p>
            <a:pPr algn="just"/>
            <a:r>
              <a:rPr lang="es-PE" sz="1800" dirty="0"/>
              <a:t>el ajuste de la interacción de los frenos de la cabeza tractora y el remolque se efectúa con suavidad, la distancia de frenado se acorta, la estabilidad mejora y el agarre a la calzada de todo el vehículo </a:t>
            </a:r>
            <a:r>
              <a:rPr lang="es-PE" sz="1800" dirty="0" smtClean="0"/>
              <a:t>es </a:t>
            </a:r>
            <a:r>
              <a:rPr lang="es-PE" sz="1800" dirty="0"/>
              <a:t>mucho mayor.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54006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3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s-PE" b="1" u="sng" dirty="0">
                <a:solidFill>
                  <a:schemeClr val="accent1">
                    <a:lumMod val="75000"/>
                  </a:schemeClr>
                </a:solidFill>
              </a:rPr>
              <a:t>SISTEMA INTELIGENTE</a:t>
            </a:r>
            <a:endParaRPr lang="es-PE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1752600"/>
          </a:xfrm>
        </p:spPr>
        <p:txBody>
          <a:bodyPr>
            <a:noAutofit/>
          </a:bodyPr>
          <a:lstStyle/>
          <a:p>
            <a:pPr algn="ctr"/>
            <a:endParaRPr lang="es-PE" sz="2800" dirty="0" smtClean="0"/>
          </a:p>
          <a:p>
            <a:pPr algn="ctr"/>
            <a:r>
              <a:rPr lang="es-PE" sz="2800" dirty="0" smtClean="0"/>
              <a:t>Aplicación de Sistemas Inteligentes de Transporte en proyectos de transporte terrestre en México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991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Necesidades y metas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700808"/>
            <a:ext cx="6347714" cy="3880773"/>
          </a:xfrm>
        </p:spPr>
        <p:txBody>
          <a:bodyPr/>
          <a:lstStyle/>
          <a:p>
            <a:r>
              <a:rPr lang="es-PE" dirty="0" smtClean="0"/>
              <a:t>Mejorar la seguridad</a:t>
            </a:r>
          </a:p>
          <a:p>
            <a:pPr marL="722313">
              <a:buFont typeface="+mj-lt"/>
              <a:buAutoNum type="arabicPeriod"/>
            </a:pPr>
            <a:r>
              <a:rPr lang="es-PE" dirty="0" smtClean="0"/>
              <a:t>Reducir robos y asaltos</a:t>
            </a:r>
          </a:p>
          <a:p>
            <a:pPr marL="722313">
              <a:buFont typeface="+mj-lt"/>
              <a:buAutoNum type="arabicPeriod"/>
            </a:pPr>
            <a:r>
              <a:rPr lang="es-PE" dirty="0" smtClean="0"/>
              <a:t>Reducir accidentes de tránsito</a:t>
            </a:r>
          </a:p>
          <a:p>
            <a:pPr marL="722313">
              <a:buFont typeface="+mj-lt"/>
              <a:buAutoNum type="arabicPeriod"/>
            </a:pPr>
            <a:endParaRPr lang="es-PE" dirty="0" smtClean="0"/>
          </a:p>
          <a:p>
            <a:r>
              <a:rPr lang="es-PE" dirty="0" smtClean="0"/>
              <a:t>Mejorar el tránsito</a:t>
            </a:r>
          </a:p>
          <a:p>
            <a:pPr marL="722313">
              <a:buFont typeface="+mj-lt"/>
              <a:buAutoNum type="arabicPeriod"/>
            </a:pPr>
            <a:r>
              <a:rPr lang="es-PE" dirty="0" smtClean="0"/>
              <a:t>Gestionar el tránsito</a:t>
            </a:r>
          </a:p>
          <a:p>
            <a:pPr marL="722313">
              <a:buFont typeface="+mj-lt"/>
              <a:buAutoNum type="arabicPeriod"/>
            </a:pPr>
            <a:r>
              <a:rPr lang="es-PE" dirty="0" smtClean="0"/>
              <a:t>Reducir el tiempo de viaje</a:t>
            </a:r>
          </a:p>
          <a:p>
            <a:pPr marL="722313">
              <a:buFont typeface="+mj-lt"/>
              <a:buAutoNum type="arabicPeriod"/>
            </a:pPr>
            <a:r>
              <a:rPr lang="es-PE" dirty="0" smtClean="0"/>
              <a:t>Mantener las autopistas en orden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127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</TotalTime>
  <Words>613</Words>
  <Application>Microsoft Office PowerPoint</Application>
  <PresentationFormat>Presentación en pantalla (4:3)</PresentationFormat>
  <Paragraphs>64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Faceta</vt:lpstr>
      <vt:lpstr>SISTEMA INTELIGENTE</vt:lpstr>
      <vt:lpstr>Una cabina con vistas</vt:lpstr>
      <vt:lpstr>Sistema de climatización automático</vt:lpstr>
      <vt:lpstr>Estabilidad y manejabilidad </vt:lpstr>
      <vt:lpstr>Un asistente de conducción personal</vt:lpstr>
      <vt:lpstr>Bajo nivel de ruido</vt:lpstr>
      <vt:lpstr>Frenado eficaz</vt:lpstr>
      <vt:lpstr>SISTEMA INTELIGENTE</vt:lpstr>
      <vt:lpstr>Necesidades y metas</vt:lpstr>
      <vt:lpstr>Cámaras de video: Planeo horizontal/vertical y zoom</vt:lpstr>
      <vt:lpstr>Tableros de mensajes dinámicos</vt:lpstr>
      <vt:lpstr>Detectores de velocidad y reconocimiento de placas</vt:lpstr>
      <vt:lpstr>Sistemas de monitoreo climático</vt:lpstr>
      <vt:lpstr>Vehículos de asistencia en el camino</vt:lpstr>
      <vt:lpstr>Centro de Gestión de tránsito</vt:lpstr>
      <vt:lpstr>Bibliografía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Lab02-20</cp:lastModifiedBy>
  <cp:revision>12</cp:revision>
  <dcterms:created xsi:type="dcterms:W3CDTF">2016-04-06T15:03:56Z</dcterms:created>
  <dcterms:modified xsi:type="dcterms:W3CDTF">2016-04-06T20:17:35Z</dcterms:modified>
</cp:coreProperties>
</file>