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9" r:id="rId5"/>
    <p:sldId id="261" r:id="rId6"/>
    <p:sldId id="262" r:id="rId7"/>
    <p:sldId id="264" r:id="rId8"/>
    <p:sldId id="263" r:id="rId9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80" autoAdjust="0"/>
    <p:restoredTop sz="94660"/>
  </p:normalViewPr>
  <p:slideViewPr>
    <p:cSldViewPr>
      <p:cViewPr>
        <p:scale>
          <a:sx n="76" d="100"/>
          <a:sy n="76" d="100"/>
        </p:scale>
        <p:origin x="-144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BAC-241A-46A3-BDF4-57D9761B91FC}" type="datetimeFigureOut">
              <a:rPr lang="es-PE" smtClean="0"/>
              <a:t>20/04/2016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0490-95A4-4B0E-B144-B5D1E2D45D69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BAC-241A-46A3-BDF4-57D9761B91FC}" type="datetimeFigureOut">
              <a:rPr lang="es-PE" smtClean="0"/>
              <a:t>20/04/2016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0490-95A4-4B0E-B144-B5D1E2D45D69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BAC-241A-46A3-BDF4-57D9761B91FC}" type="datetimeFigureOut">
              <a:rPr lang="es-PE" smtClean="0"/>
              <a:t>20/04/2016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0490-95A4-4B0E-B144-B5D1E2D45D69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BAC-241A-46A3-BDF4-57D9761B91FC}" type="datetimeFigureOut">
              <a:rPr lang="es-PE" smtClean="0"/>
              <a:t>20/04/2016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0490-95A4-4B0E-B144-B5D1E2D45D69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BAC-241A-46A3-BDF4-57D9761B91FC}" type="datetimeFigureOut">
              <a:rPr lang="es-PE" smtClean="0"/>
              <a:t>20/04/2016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0490-95A4-4B0E-B144-B5D1E2D45D69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BAC-241A-46A3-BDF4-57D9761B91FC}" type="datetimeFigureOut">
              <a:rPr lang="es-PE" smtClean="0"/>
              <a:t>20/04/2016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0490-95A4-4B0E-B144-B5D1E2D45D69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BAC-241A-46A3-BDF4-57D9761B91FC}" type="datetimeFigureOut">
              <a:rPr lang="es-PE" smtClean="0"/>
              <a:t>20/04/2016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0490-95A4-4B0E-B144-B5D1E2D45D69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BAC-241A-46A3-BDF4-57D9761B91FC}" type="datetimeFigureOut">
              <a:rPr lang="es-PE" smtClean="0"/>
              <a:t>20/04/2016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0490-95A4-4B0E-B144-B5D1E2D45D69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BAC-241A-46A3-BDF4-57D9761B91FC}" type="datetimeFigureOut">
              <a:rPr lang="es-PE" smtClean="0"/>
              <a:t>20/04/2016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0490-95A4-4B0E-B144-B5D1E2D45D69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BAC-241A-46A3-BDF4-57D9761B91FC}" type="datetimeFigureOut">
              <a:rPr lang="es-PE" smtClean="0"/>
              <a:t>20/04/2016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0490-95A4-4B0E-B144-B5D1E2D45D69}" type="slidenum">
              <a:rPr lang="es-PE" smtClean="0"/>
              <a:t>‹Nº›</a:t>
            </a:fld>
            <a:endParaRPr lang="es-P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BAC-241A-46A3-BDF4-57D9761B91FC}" type="datetimeFigureOut">
              <a:rPr lang="es-PE" smtClean="0"/>
              <a:t>20/04/2016</a:t>
            </a:fld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7A0490-95A4-4B0E-B144-B5D1E2D45D69}" type="slidenum">
              <a:rPr lang="es-PE" smtClean="0"/>
              <a:t>‹Nº›</a:t>
            </a:fld>
            <a:endParaRPr lang="es-P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P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B7A0490-95A4-4B0E-B144-B5D1E2D45D69}" type="slidenum">
              <a:rPr lang="es-PE" smtClean="0"/>
              <a:t>‹Nº›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P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5611BAC-241A-46A3-BDF4-57D9761B91FC}" type="datetimeFigureOut">
              <a:rPr lang="es-PE" smtClean="0"/>
              <a:t>20/04/2016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PE" dirty="0" smtClean="0"/>
              <a:t>Sensores para interactuar con el cerebro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96043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Introducción	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es-PE" dirty="0" smtClean="0"/>
              <a:t>Los </a:t>
            </a:r>
            <a:r>
              <a:rPr lang="es-PE" dirty="0"/>
              <a:t>investigadores del Instituto </a:t>
            </a:r>
            <a:r>
              <a:rPr lang="es-PE" dirty="0" smtClean="0"/>
              <a:t>Catalán </a:t>
            </a:r>
            <a:r>
              <a:rPr lang="es-PE" dirty="0"/>
              <a:t>de Nanociencia y </a:t>
            </a:r>
            <a:r>
              <a:rPr lang="es-PE" dirty="0" smtClean="0"/>
              <a:t>Nanotecnología </a:t>
            </a:r>
            <a:r>
              <a:rPr lang="es-PE" dirty="0"/>
              <a:t>(ICN2), </a:t>
            </a:r>
            <a:r>
              <a:rPr lang="es-PE" dirty="0" smtClean="0"/>
              <a:t>en </a:t>
            </a:r>
            <a:r>
              <a:rPr lang="es-PE" dirty="0"/>
              <a:t>el </a:t>
            </a:r>
            <a:r>
              <a:rPr lang="es-PE" b="1" u="sng" dirty="0" smtClean="0"/>
              <a:t>pabellón </a:t>
            </a:r>
            <a:r>
              <a:rPr lang="es-PE" b="1" u="sng" dirty="0"/>
              <a:t>de grafeno </a:t>
            </a:r>
            <a:r>
              <a:rPr lang="es-PE" dirty="0" smtClean="0"/>
              <a:t>, acaban </a:t>
            </a:r>
            <a:r>
              <a:rPr lang="es-PE" dirty="0"/>
              <a:t>de presentar </a:t>
            </a:r>
            <a:r>
              <a:rPr lang="es-PE" dirty="0" smtClean="0"/>
              <a:t>unos sensores de grafeno que aprovechan todas las capacidades de este material para desarrollar unos dispositivos capaces de detectar nuestra actividad cerebral , para cambiar totalmente la interacción entre personas y ordenadores.</a:t>
            </a:r>
            <a:endParaRPr lang="es-PE" dirty="0"/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816244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Concepto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es-PE" dirty="0" smtClean="0"/>
              <a:t>Los </a:t>
            </a:r>
            <a:r>
              <a:rPr lang="es-PE" dirty="0" smtClean="0"/>
              <a:t>sensores electrónicos de grafeno se pueden usar para detectar la actividad eléctrica del cerebro. </a:t>
            </a:r>
            <a:r>
              <a:rPr lang="es-PE" dirty="0"/>
              <a:t>Aprovechan la combinación única de las propiedades del grafeno, un material de carbono con alta flexibilidad, biocompatibilidad y facilidad para el transporte de electricidad</a:t>
            </a:r>
            <a:r>
              <a:rPr lang="es-PE" dirty="0" smtClean="0"/>
              <a:t>.</a:t>
            </a:r>
            <a:endParaRPr lang="es-P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717031"/>
            <a:ext cx="4536504" cy="2449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756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Composición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276872"/>
            <a:ext cx="4546848" cy="3052936"/>
          </a:xfrm>
        </p:spPr>
        <p:txBody>
          <a:bodyPr/>
          <a:lstStyle/>
          <a:p>
            <a:pPr marL="114300" indent="0" algn="just">
              <a:buNone/>
            </a:pPr>
            <a:r>
              <a:rPr lang="es-PE" dirty="0"/>
              <a:t>Basados en las tecnologías de </a:t>
            </a:r>
            <a:r>
              <a:rPr lang="es-PE" dirty="0" smtClean="0"/>
              <a:t>microfabricación, </a:t>
            </a:r>
            <a:r>
              <a:rPr lang="es-PE" dirty="0"/>
              <a:t>los dispositivos consisten en matrices de microsensores de grafeno (de aproximadamente 10 micras x 10 micras) montadas en sustratos de polímeros flexibles que se adaptan a la </a:t>
            </a:r>
            <a:r>
              <a:rPr lang="es-PE" dirty="0" smtClean="0"/>
              <a:t>forma de </a:t>
            </a:r>
            <a:r>
              <a:rPr lang="es-PE" dirty="0"/>
              <a:t>la superficie cerebral. </a:t>
            </a:r>
          </a:p>
        </p:txBody>
      </p:sp>
      <p:pic>
        <p:nvPicPr>
          <p:cNvPr id="2050" name="Picture 2" descr="650 1200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088" y="2636912"/>
            <a:ext cx="3245336" cy="1972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694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 txBox="1">
            <a:spLocks/>
          </p:cNvSpPr>
          <p:nvPr/>
        </p:nvSpPr>
        <p:spPr>
          <a:xfrm>
            <a:off x="536104" y="1340768"/>
            <a:ext cx="7620000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just">
              <a:buFont typeface="Arial" pitchFamily="34" charset="0"/>
              <a:buNone/>
            </a:pPr>
            <a:r>
              <a:rPr lang="es-PE" dirty="0" smtClean="0"/>
              <a:t>Cada sensor detecta pequeñísimos cambios de la actividad eléctrica a su alrededor. Así, la actividad eléctrica generada por las neuronas es detectada como un pequeño cambio en la conductividad del sensor de grafeno.</a:t>
            </a:r>
            <a:endParaRPr lang="es-PE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7620000" cy="1143000"/>
          </a:xfrm>
        </p:spPr>
        <p:txBody>
          <a:bodyPr/>
          <a:lstStyle/>
          <a:p>
            <a:r>
              <a:rPr lang="es-PE" dirty="0" smtClean="0"/>
              <a:t>Composición</a:t>
            </a:r>
            <a:endParaRPr lang="es-PE" dirty="0"/>
          </a:p>
        </p:txBody>
      </p:sp>
      <p:pic>
        <p:nvPicPr>
          <p:cNvPr id="6" name="Picture 2" descr="http://www.agenciasinc.es/var/ezwebin_site/storage/images/noticias/sensores-de-grafeno-para-interactuar-con-el-cerebro/5635631-1-esl-MX/Sensores-de-grafeno-para-interactuar-con-el-cerebro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93" r="12556"/>
          <a:stretch/>
        </p:blipFill>
        <p:spPr bwMode="auto">
          <a:xfrm>
            <a:off x="1835696" y="2957853"/>
            <a:ext cx="4388296" cy="3351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615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78098"/>
          </a:xfrm>
        </p:spPr>
        <p:txBody>
          <a:bodyPr/>
          <a:lstStyle/>
          <a:p>
            <a:r>
              <a:rPr lang="es-PE" dirty="0" smtClean="0"/>
              <a:t>Aplicación.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797" y="1124744"/>
            <a:ext cx="7620000" cy="4248472"/>
          </a:xfrm>
        </p:spPr>
        <p:txBody>
          <a:bodyPr>
            <a:normAutofit/>
          </a:bodyPr>
          <a:lstStyle/>
          <a:p>
            <a:r>
              <a:rPr lang="es-PE" dirty="0"/>
              <a:t>Hace unas semanas se publicó que habían sido capaces de conectar  electrodos de grafeno a neuronas sin dañarlas</a:t>
            </a:r>
            <a:r>
              <a:rPr lang="es-PE" dirty="0" smtClean="0"/>
              <a:t>.</a:t>
            </a:r>
          </a:p>
          <a:p>
            <a:r>
              <a:rPr lang="es-PE" dirty="0"/>
              <a:t>Por ahora, los dispositivos se están probando en animales y podrían tener aplicaciones terapéuticas </a:t>
            </a:r>
            <a:r>
              <a:rPr lang="es-PE" dirty="0" smtClean="0"/>
              <a:t>.Un ejemplo de esto es que ya </a:t>
            </a:r>
            <a:r>
              <a:rPr lang="es-PE" dirty="0"/>
              <a:t>están siendo utilizados en el estudio </a:t>
            </a:r>
            <a:r>
              <a:rPr lang="es-PE" b="1" u="sng" dirty="0"/>
              <a:t>del sueño</a:t>
            </a:r>
            <a:r>
              <a:rPr lang="es-PE" dirty="0"/>
              <a:t> y la </a:t>
            </a:r>
            <a:r>
              <a:rPr lang="es-PE" b="1" u="sng" dirty="0"/>
              <a:t>epilepsia</a:t>
            </a:r>
            <a:r>
              <a:rPr lang="es-PE" dirty="0"/>
              <a:t> en modelos </a:t>
            </a:r>
            <a:r>
              <a:rPr lang="es-PE" dirty="0" smtClean="0"/>
              <a:t>animales.</a:t>
            </a:r>
          </a:p>
          <a:p>
            <a:pPr marL="114300" indent="0">
              <a:buNone/>
            </a:pPr>
            <a:endParaRPr lang="es-PE" dirty="0"/>
          </a:p>
          <a:p>
            <a:endParaRPr lang="es-PE" dirty="0"/>
          </a:p>
        </p:txBody>
      </p:sp>
      <p:pic>
        <p:nvPicPr>
          <p:cNvPr id="5" name="Picture 2" descr="http://blog.hospitalclinic.org/wp-content/uploads/2016/02/20160223-MWC-Grafen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645024"/>
            <a:ext cx="4800534" cy="2304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605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052736"/>
            <a:ext cx="7620000" cy="4800600"/>
          </a:xfrm>
        </p:spPr>
        <p:txBody>
          <a:bodyPr/>
          <a:lstStyle/>
          <a:p>
            <a:pPr algn="just"/>
            <a:r>
              <a:rPr lang="es-PE" dirty="0"/>
              <a:t>La detección precoz de una crisis epiléptica sería posible en pacientes </a:t>
            </a:r>
            <a:r>
              <a:rPr lang="es-PE" b="1" u="sng" dirty="0"/>
              <a:t>epilépticos</a:t>
            </a:r>
            <a:r>
              <a:rPr lang="es-PE" dirty="0"/>
              <a:t> que llevaran estos sensores. El dispositivo implantado en el córtex alertaría al paciente, por ejemplo, enviando una señal de alarma a un dispositivo móvil externo.</a:t>
            </a:r>
          </a:p>
          <a:p>
            <a:endParaRPr lang="es-P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140968"/>
            <a:ext cx="3456384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449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err="1" smtClean="0"/>
              <a:t>Bibliografia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http://www.icn.cat/index.php/es/noticias/news/graphene-sensors-interacting-with-the-brain-and-a-method-for-low-cost-printing-of-graphene-based-devices-at-the-mobile-world-congress#.</a:t>
            </a:r>
            <a:r>
              <a:rPr lang="es-PE" dirty="0" smtClean="0"/>
              <a:t>VxeZqvnhDIU</a:t>
            </a:r>
          </a:p>
          <a:p>
            <a:endParaRPr lang="es-PE" dirty="0" smtClean="0"/>
          </a:p>
          <a:p>
            <a:r>
              <a:rPr lang="es-PE" dirty="0"/>
              <a:t>https://</a:t>
            </a:r>
            <a:r>
              <a:rPr lang="es-PE" dirty="0" smtClean="0"/>
              <a:t>www.youtube.com/watch?v=Qj45ihFO6tQ&amp;feature=youtu.be</a:t>
            </a:r>
          </a:p>
          <a:p>
            <a:pPr marL="114300" indent="0">
              <a:buNone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99111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1115</TotalTime>
  <Words>294</Words>
  <Application>Microsoft Office PowerPoint</Application>
  <PresentationFormat>Presentación en pantalla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Adyacencia</vt:lpstr>
      <vt:lpstr>Sensores para interactuar con el cerebro</vt:lpstr>
      <vt:lpstr>Introducción </vt:lpstr>
      <vt:lpstr>Concepto</vt:lpstr>
      <vt:lpstr>Composición</vt:lpstr>
      <vt:lpstr>Composición</vt:lpstr>
      <vt:lpstr>Aplicación.</vt:lpstr>
      <vt:lpstr>Presentación de PowerPoint</vt:lpstr>
      <vt:lpstr>Bibliografia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Sensores para interactuar con el cerebro</dc:title>
  <dc:creator>videoteca</dc:creator>
  <cp:lastModifiedBy>Luffi</cp:lastModifiedBy>
  <cp:revision>14</cp:revision>
  <dcterms:created xsi:type="dcterms:W3CDTF">2016-04-13T18:04:23Z</dcterms:created>
  <dcterms:modified xsi:type="dcterms:W3CDTF">2016-04-20T21:55:14Z</dcterms:modified>
</cp:coreProperties>
</file>