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0" d="100"/>
          <a:sy n="60" d="100"/>
        </p:scale>
        <p:origin x="169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272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61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0000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02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8799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39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5978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5756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686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400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229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264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157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527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559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444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4262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4AF1BBD-2912-4C9B-8CBD-7A5D33CCD675}" type="datetimeFigureOut">
              <a:rPr lang="es-PE" smtClean="0"/>
              <a:t>25/05/2016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1C3FBB7-98E0-424F-8B42-604D52E882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913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INTELIGENCIA ARTIFICIAL SIMBÓLICA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602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 dirty="0" smtClean="0"/>
              <a:t>Concepto</a:t>
            </a:r>
            <a:endParaRPr lang="es-PE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4238" y="2698093"/>
            <a:ext cx="6191776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 smtClean="0"/>
              <a:t>Es el nombre que se le da a los métodos de investigación de la inteligencia artificial basados en representaciones “simbólicas” de los problemas, la lógica matemática y la búsqueda.</a:t>
            </a:r>
          </a:p>
          <a:p>
            <a:pPr marL="0" indent="0" algn="just">
              <a:buNone/>
            </a:pPr>
            <a:r>
              <a:rPr lang="es-ES" dirty="0" smtClean="0"/>
              <a:t>La IA simbólica se investigó en un inicio, posteriormente se introdujeron enfoques sub-simbólicos más recientes basados en Redes neuronales, estadística, optimización numérica, entre otras.</a:t>
            </a:r>
          </a:p>
          <a:p>
            <a:pPr marL="0" indent="0" algn="just">
              <a:buNone/>
            </a:pPr>
            <a:endParaRPr lang="es-PE" dirty="0"/>
          </a:p>
        </p:txBody>
      </p:sp>
      <p:pic>
        <p:nvPicPr>
          <p:cNvPr id="1026" name="Picture 2" descr="http://1.bp.blogspot.com/-TXxW-9xkMRo/UHOCQ03a8wI/AAAAAAAAAD8/JNINWrPA330/s1600/201101290231030000135837000021854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74"/>
          <a:stretch/>
        </p:blipFill>
        <p:spPr bwMode="auto">
          <a:xfrm>
            <a:off x="7612839" y="2950342"/>
            <a:ext cx="3359962" cy="19490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5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Diferencia entre IA Simbólica y No Simbólica</a:t>
            </a:r>
            <a:endParaRPr lang="es-PE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461986"/>
              </p:ext>
            </p:extLst>
          </p:nvPr>
        </p:nvGraphicFramePr>
        <p:xfrm>
          <a:off x="851338" y="2382082"/>
          <a:ext cx="10292912" cy="409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456"/>
                <a:gridCol w="5146456"/>
              </a:tblGrid>
              <a:tr h="38600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INTELIEGENCIA ARTIFICIAL SIMBÓLICA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INTELIGENCIA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ARTIFICIAL</a:t>
                      </a:r>
                      <a:endParaRPr lang="es-PE" dirty="0"/>
                    </a:p>
                  </a:txBody>
                  <a:tcPr marL="92103" marR="92103" anchor="ctr"/>
                </a:tc>
              </a:tr>
              <a:tr h="951802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Es una rama de la Inteligencia Artificial.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Reúne</a:t>
                      </a:r>
                      <a:r>
                        <a:rPr lang="es-ES" baseline="0" dirty="0" smtClean="0"/>
                        <a:t> amplios campos que tienen en común la creación de máquinas capaces de pensar.</a:t>
                      </a:r>
                      <a:endParaRPr lang="es-PE" dirty="0"/>
                    </a:p>
                  </a:txBody>
                  <a:tcPr marL="92103" marR="92103" anchor="ctr"/>
                </a:tc>
              </a:tr>
              <a:tr h="951802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Trabaja a nivel de símbolos: imágenes, conceptos,</a:t>
                      </a:r>
                      <a:r>
                        <a:rPr lang="es-ES" baseline="0" dirty="0" smtClean="0"/>
                        <a:t> etc.</a:t>
                      </a:r>
                      <a:endParaRPr lang="es-PE" dirty="0" smtClean="0"/>
                    </a:p>
                    <a:p>
                      <a:pPr algn="just"/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Es un</a:t>
                      </a:r>
                      <a:r>
                        <a:rPr lang="es-ES" baseline="0" dirty="0" smtClean="0"/>
                        <a:t> área multidisciplinaria que trabaja con las ciencias computacionales, matemática, lógica y la filosofía.</a:t>
                      </a:r>
                      <a:endParaRPr lang="es-PE" dirty="0"/>
                    </a:p>
                  </a:txBody>
                  <a:tcPr marL="92103" marR="92103" anchor="ctr"/>
                </a:tc>
              </a:tr>
              <a:tr h="1808425"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Este enfoque se basa en el supuesto definido</a:t>
                      </a:r>
                      <a:r>
                        <a:rPr lang="es-PE" baseline="0" dirty="0" smtClean="0"/>
                        <a:t> como la “hipótesis de sistemas de símbolos físicos”, es decir, muchos aspectos de la inteligencia se pueden lograr a través de la manipulación de símbolos.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Se basa</a:t>
                      </a:r>
                      <a:r>
                        <a:rPr lang="es-PE" baseline="0" dirty="0" smtClean="0"/>
                        <a:t> en cuatro pilares: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PE" baseline="0" dirty="0" smtClean="0"/>
                        <a:t>Búsqueda del estado requerido.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PE" baseline="0" dirty="0" smtClean="0"/>
                        <a:t>Algoritmos genéticos.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PE" baseline="0" dirty="0" smtClean="0"/>
                        <a:t>Redes neuronales artificiales.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s-PE" baseline="0" dirty="0" smtClean="0"/>
                        <a:t>Razonamiento mediante una lógica formal.</a:t>
                      </a:r>
                      <a:endParaRPr lang="es-PE" dirty="0"/>
                    </a:p>
                  </a:txBody>
                  <a:tcPr marL="92103" marR="9210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5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Diferencia entre IA Simbólica y No Simbólica</a:t>
            </a:r>
            <a:endParaRPr lang="es-PE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751891"/>
              </p:ext>
            </p:extLst>
          </p:nvPr>
        </p:nvGraphicFramePr>
        <p:xfrm>
          <a:off x="993228" y="3296482"/>
          <a:ext cx="10292912" cy="2056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456"/>
                <a:gridCol w="5146456"/>
              </a:tblGrid>
              <a:tr h="31468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INTELIEGENCIA ARTIFICIAL SIMBÓLICA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INTELIGENCIA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ARTIFICIAL</a:t>
                      </a:r>
                      <a:endParaRPr lang="es-PE" dirty="0"/>
                    </a:p>
                  </a:txBody>
                  <a:tcPr marL="92103" marR="92103" anchor="ctr"/>
                </a:tc>
              </a:tr>
              <a:tr h="775928"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Está destinada a producir inteligencia similar a la humana en una máquina.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Está destinada</a:t>
                      </a:r>
                      <a:r>
                        <a:rPr lang="es-PE" baseline="0" dirty="0" smtClean="0"/>
                        <a:t> a la investigación de sub-problemas específicos. </a:t>
                      </a:r>
                      <a:endParaRPr lang="es-PE" dirty="0"/>
                    </a:p>
                  </a:txBody>
                  <a:tcPr marL="92103" marR="92103" anchor="ctr"/>
                </a:tc>
              </a:tr>
              <a:tr h="775928"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La aplicación</a:t>
                      </a:r>
                      <a:r>
                        <a:rPr lang="es-PE" baseline="0" dirty="0" smtClean="0"/>
                        <a:t> más exitosa son los sistemas expertos: utilizan reglas de producción.</a:t>
                      </a:r>
                      <a:endParaRPr lang="es-PE" dirty="0"/>
                    </a:p>
                  </a:txBody>
                  <a:tcPr marL="92103" marR="9210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 smtClean="0"/>
                        <a:t>Dentro</a:t>
                      </a:r>
                      <a:r>
                        <a:rPr lang="es-PE" baseline="0" dirty="0" smtClean="0"/>
                        <a:t> de las aplicaciones más exitosas tenemos: Lingüística computacional, Robótica, videojuegos.</a:t>
                      </a:r>
                      <a:endParaRPr lang="es-PE" dirty="0"/>
                    </a:p>
                  </a:txBody>
                  <a:tcPr marL="92103" marR="9210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64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/>
              <a:t>Sistema Experto</a:t>
            </a:r>
            <a:endParaRPr lang="es-PE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1532" y="2443656"/>
            <a:ext cx="10243516" cy="3733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PE" dirty="0" smtClean="0"/>
              <a:t>Es la aplicación más resaltante de la Inteligencia artificial simbólica.</a:t>
            </a:r>
          </a:p>
          <a:p>
            <a:pPr marL="0" indent="0" algn="just">
              <a:buNone/>
            </a:pPr>
            <a:r>
              <a:rPr lang="es-PE" dirty="0" smtClean="0"/>
              <a:t>Son llamados así porque simulan el razonamiento de un experto en un tema concreto y, muchas veces, son usados por estos. Se busca una mejor calidad y rapidez en las respuestas logrando una mejora en la productividad al usar este tipo de sistemas informáticos.</a:t>
            </a:r>
          </a:p>
          <a:p>
            <a:pPr marL="0" indent="0" algn="just">
              <a:buNone/>
            </a:pPr>
            <a:endParaRPr lang="es-PE" dirty="0" smtClean="0"/>
          </a:p>
          <a:p>
            <a:pPr marL="0" indent="0" algn="just">
              <a:buNone/>
            </a:pPr>
            <a:r>
              <a:rPr lang="es-PE" b="1" dirty="0" smtClean="0">
                <a:solidFill>
                  <a:schemeClr val="accent1"/>
                </a:solidFill>
              </a:rPr>
              <a:t>VENTAJAS:</a:t>
            </a:r>
          </a:p>
          <a:p>
            <a:pPr algn="just">
              <a:buFontTx/>
              <a:buChar char="-"/>
            </a:pPr>
            <a:r>
              <a:rPr lang="es-PE" dirty="0" smtClean="0"/>
              <a:t>Permanencia, ya que nunca envejecen y no sufren pérdidas de facultad.</a:t>
            </a:r>
          </a:p>
          <a:p>
            <a:pPr algn="just">
              <a:buFontTx/>
              <a:buChar char="-"/>
            </a:pPr>
            <a:r>
              <a:rPr lang="es-PE" dirty="0" smtClean="0"/>
              <a:t>Rapidez, puede obtener información de distintos lugares y trabajarla más rápido.</a:t>
            </a:r>
          </a:p>
          <a:p>
            <a:pPr algn="just">
              <a:buFontTx/>
              <a:buChar char="-"/>
            </a:pPr>
            <a:r>
              <a:rPr lang="es-PE" dirty="0" smtClean="0"/>
              <a:t>Bajo costo, pese al costo inicial elevado, los beneficios obtenidos son generados por un costo bajo.</a:t>
            </a:r>
          </a:p>
        </p:txBody>
      </p:sp>
    </p:spTree>
    <p:extLst>
      <p:ext uri="{BB962C8B-B14F-4D97-AF65-F5344CB8AC3E}">
        <p14:creationId xmlns:p14="http://schemas.microsoft.com/office/powerpoint/2010/main" val="2778802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119</TotalTime>
  <Words>363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Sala de reuniones Ion</vt:lpstr>
      <vt:lpstr>INTELIGENCIA ARTIFICIAL SIMBÓLICA</vt:lpstr>
      <vt:lpstr>Concepto</vt:lpstr>
      <vt:lpstr>Diferencia entre IA Simbólica y No Simbólica</vt:lpstr>
      <vt:lpstr>Diferencia entre IA Simbólica y No Simbólica</vt:lpstr>
      <vt:lpstr>Sistema Experto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INTELIGENCIA ARTIFICIAL SIMBÓLICA</dc:title>
  <dc:creator>AulaDoc01</dc:creator>
  <cp:lastModifiedBy>CEUPS</cp:lastModifiedBy>
  <cp:revision>9</cp:revision>
  <dcterms:created xsi:type="dcterms:W3CDTF">2016-05-25T18:58:12Z</dcterms:created>
  <dcterms:modified xsi:type="dcterms:W3CDTF">2016-05-25T21:58:57Z</dcterms:modified>
</cp:coreProperties>
</file>